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8" r:id="rId3"/>
    <p:sldId id="311" r:id="rId4"/>
    <p:sldId id="324" r:id="rId5"/>
    <p:sldId id="326" r:id="rId6"/>
    <p:sldId id="327" r:id="rId7"/>
    <p:sldId id="322" r:id="rId8"/>
    <p:sldId id="328" r:id="rId9"/>
    <p:sldId id="305" r:id="rId1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61F28"/>
    <a:srgbClr val="F12193"/>
    <a:srgbClr val="04D9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34" autoAdjust="0"/>
    <p:restoredTop sz="94709"/>
  </p:normalViewPr>
  <p:slideViewPr>
    <p:cSldViewPr>
      <p:cViewPr varScale="1">
        <p:scale>
          <a:sx n="143" d="100"/>
          <a:sy n="143" d="100"/>
        </p:scale>
        <p:origin x="24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A0B72E-F296-42CF-83E7-DC8E38AA113D}" type="datetimeFigureOut">
              <a:rPr lang="pt-BR" smtClean="0"/>
              <a:t>22/11/2024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9F8B20-6ACF-4B7E-9370-467A03DBDD1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23857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E033D8-85FD-8747-AAAC-A6794FF5E6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7AACF8E-3BE7-9FE0-5604-C5BD1C00D6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C3B9BE7-B24F-C8F7-6780-539BE5AD2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4757-A603-E24D-9BDE-C052679AEDEB}" type="datetimeFigureOut">
              <a:rPr lang="pt-BR" smtClean="0"/>
              <a:t>22/11/2024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7530601-046F-B9B0-B16D-DE4619FE0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EDF12D0-C89F-BC5C-26D6-62245EA20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6FA4-61B2-8943-B290-3AF04E0494B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728655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C117A4-1661-701A-BC2F-E28BEF8333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48D702C-3013-81EE-6D60-923826C0F2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D331FB1-BFA9-A5B9-6AC3-68DD5808A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4757-A603-E24D-9BDE-C052679AEDEB}" type="datetimeFigureOut">
              <a:rPr lang="pt-BR" smtClean="0"/>
              <a:t>22/11/2024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8CD0C16-E286-FFA0-F68D-4EF8E80279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29A5AD4-9A87-087A-441B-09C0BABB5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6FA4-61B2-8943-B290-3AF04E0494B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064651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35E9F91-60C1-36CE-18F2-95815455F9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3D9E8E25-A718-2D8D-0E5F-52C226F00D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48B468A-0E9E-D3CC-5592-8EA8D8F6A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4757-A603-E24D-9BDE-C052679AEDEB}" type="datetimeFigureOut">
              <a:rPr lang="pt-BR" smtClean="0"/>
              <a:t>22/11/2024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CD68DA8-385D-67C8-48CE-62A8C885AB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F2C0993-E7DE-F44A-49CA-7FBBDD69E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6FA4-61B2-8943-B290-3AF04E0494B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787279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C6D643-E545-E8B3-3D3D-D3278CDC6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A0542F4-3351-464F-16CB-D2273DE224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98362E5-E6C4-AD50-0495-C20913ADAF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4757-A603-E24D-9BDE-C052679AEDEB}" type="datetimeFigureOut">
              <a:rPr lang="pt-BR" smtClean="0"/>
              <a:t>22/11/2024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09E69F8-1E99-64C8-CE90-387D50A16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08E20D5-3227-3B8E-BE80-8A8DE01A8F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6FA4-61B2-8943-B290-3AF04E0494B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13342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B51586-A527-D116-7685-84F450C7A7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14B1EAC-A35C-BDE8-2979-E482718E53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5767955-6A83-A0B3-AAE6-2423355C7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4757-A603-E24D-9BDE-C052679AEDEB}" type="datetimeFigureOut">
              <a:rPr lang="pt-BR" smtClean="0"/>
              <a:t>22/11/2024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32569B1-B41A-EB81-781C-45977F832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11B4FB5-1142-834F-F2E8-F5C255A3B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6FA4-61B2-8943-B290-3AF04E0494B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09458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1BE9E5-AD94-5AD5-9AE8-BE4B0AD22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7D9C7BF-E53B-B1FE-E298-50A043197C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E4C7E7A-11C1-C1FF-6C12-DE1BA75A42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3E21B3D-8DD9-0A04-6DE9-7C241B895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4757-A603-E24D-9BDE-C052679AEDEB}" type="datetimeFigureOut">
              <a:rPr lang="pt-BR" smtClean="0"/>
              <a:t>22/11/2024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8BDFAF0-9421-5BB0-DB14-4EECC84AD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8433119-1164-87A2-7CE4-3E4185B28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6FA4-61B2-8943-B290-3AF04E0494B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45324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3A8C67-AF62-D40D-6823-E2F8384E2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48451D4-FD6B-B5FE-F089-7BCF9EDFD6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06C97C9-9F49-EC1A-1C2C-C11A822FD4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8AFC95DA-F858-3C86-3744-89A0AF2F31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AF50699A-DAC3-553D-1EF4-7477BF5DB3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B6E5D2A8-E8EB-EDE2-42B8-2D934D3B4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4757-A603-E24D-9BDE-C052679AEDEB}" type="datetimeFigureOut">
              <a:rPr lang="pt-BR" smtClean="0"/>
              <a:t>22/11/2024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02203040-89A1-8415-B166-8C73FB794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76DC0A82-E028-FA96-0800-CF3E9229A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6FA4-61B2-8943-B290-3AF04E0494B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739157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D1D4DF-79E3-F6D3-5596-8ECC0D548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EB90D0BB-F3E3-496B-AF61-4DB78FB3A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4757-A603-E24D-9BDE-C052679AEDEB}" type="datetimeFigureOut">
              <a:rPr lang="pt-BR" smtClean="0"/>
              <a:t>22/11/2024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CE46C51-9BAD-3C11-2F19-DA263C5E0E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89B4718-C6C7-2CDC-3107-78E946C5A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6FA4-61B2-8943-B290-3AF04E0494B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0451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6A0ECC8B-387B-BA76-63F0-2340203FC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4757-A603-E24D-9BDE-C052679AEDEB}" type="datetimeFigureOut">
              <a:rPr lang="pt-BR" smtClean="0"/>
              <a:t>22/11/2024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7E193059-87B2-193F-1C59-16C4877CB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D4B88F1E-EADD-98D8-B51A-3F9C238DF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6FA4-61B2-8943-B290-3AF04E0494B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07207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DE8D4B-840D-4F9E-00C5-B4D456166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ECA3619-D2C9-0544-5615-755B6BFBC4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B1CF20A-FEAC-157D-59EC-5EABA07451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8BEF1E7-7B91-F9BC-B4EF-9BB605C2BD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4757-A603-E24D-9BDE-C052679AEDEB}" type="datetimeFigureOut">
              <a:rPr lang="pt-BR" smtClean="0"/>
              <a:t>22/11/2024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623ED9D-454A-488B-7026-98747E725C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AFF29D4-1589-86F8-630D-4870412A7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6FA4-61B2-8943-B290-3AF04E0494B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77244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F7EC54-2AAF-48A0-414F-6C42CE2D9F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4AEAF838-8B7B-CFB1-D3BB-021A721467D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9ACECF5-D0EF-8673-BBAF-164AB1A6E9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50FEE24-795B-3363-9852-E6838742DE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4757-A603-E24D-9BDE-C052679AEDEB}" type="datetimeFigureOut">
              <a:rPr lang="pt-BR" smtClean="0"/>
              <a:t>22/11/2024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000C267-018A-DF56-623E-B486DB5A1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C241A03-659B-75EB-31B9-2C7165E25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6FA4-61B2-8943-B290-3AF04E0494B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37912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68AE45A1-2161-9A05-2A11-EB88518F1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97A7233-0071-A95C-BE4A-2DB535E884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7B9B5B8-1819-685A-7009-6ED47AA479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35C4757-A603-E24D-9BDE-C052679AEDEB}" type="datetimeFigureOut">
              <a:rPr lang="pt-BR" smtClean="0"/>
              <a:t>22/11/2024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7B30A37-2B84-DEE1-4B84-01AEA5D5E0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BF22FE5-7DAA-3125-234F-3A1604D7EC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8986FA4-61B2-8943-B290-3AF04E0494B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795544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1F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C39D5BDF-3DFE-98B1-1404-229622FA2887}"/>
              </a:ext>
            </a:extLst>
          </p:cNvPr>
          <p:cNvSpPr txBox="1"/>
          <p:nvPr/>
        </p:nvSpPr>
        <p:spPr>
          <a:xfrm>
            <a:off x="5665507" y="2557848"/>
            <a:ext cx="577884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dirty="0">
                <a:solidFill>
                  <a:srgbClr val="04D9C4"/>
                </a:solidFill>
                <a:latin typeface="Monument Extended" pitchFamily="2" charset="77"/>
              </a:rPr>
              <a:t>Planejamento</a:t>
            </a:r>
          </a:p>
          <a:p>
            <a:pPr algn="ctr"/>
            <a:r>
              <a:rPr lang="pt-BR" sz="4400" dirty="0">
                <a:solidFill>
                  <a:srgbClr val="04D9C4"/>
                </a:solidFill>
                <a:latin typeface="Monument Extended" pitchFamily="2" charset="77"/>
              </a:rPr>
              <a:t>mensal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EBD0A9CE-C095-E1CB-797C-9CC641A616D4}"/>
              </a:ext>
            </a:extLst>
          </p:cNvPr>
          <p:cNvSpPr txBox="1"/>
          <p:nvPr/>
        </p:nvSpPr>
        <p:spPr>
          <a:xfrm>
            <a:off x="7558348" y="4725144"/>
            <a:ext cx="25700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>
                <a:solidFill>
                  <a:schemeClr val="bg1"/>
                </a:solidFill>
                <a:latin typeface="Usual Medium" panose="020B0603030403020204" pitchFamily="34" charset="77"/>
              </a:rPr>
              <a:t>Cliente: </a:t>
            </a:r>
            <a:r>
              <a:rPr lang="pt-BR" sz="1400" dirty="0" err="1">
                <a:solidFill>
                  <a:schemeClr val="bg1"/>
                </a:solidFill>
                <a:latin typeface="Usual Light" panose="020B0403030403020204" pitchFamily="34" charset="77"/>
              </a:rPr>
              <a:t>Art</a:t>
            </a:r>
            <a:r>
              <a:rPr lang="pt-BR" sz="1400">
                <a:solidFill>
                  <a:schemeClr val="bg1"/>
                </a:solidFill>
                <a:latin typeface="Usual Light" panose="020B0403030403020204" pitchFamily="34" charset="77"/>
              </a:rPr>
              <a:t> Cotton</a:t>
            </a:r>
            <a:endParaRPr lang="pt-BR" sz="1400" dirty="0">
              <a:solidFill>
                <a:schemeClr val="bg1"/>
              </a:solidFill>
              <a:latin typeface="Usual Light" panose="020B0403030403020204" pitchFamily="34" charset="77"/>
            </a:endParaRPr>
          </a:p>
        </p:txBody>
      </p:sp>
      <p:pic>
        <p:nvPicPr>
          <p:cNvPr id="3" name="Imagem 2" descr="Imagem digital fictícia de personagem de desenho animado&#10;&#10;Descrição gerada automaticamente com confiança baixa">
            <a:extLst>
              <a:ext uri="{FF2B5EF4-FFF2-40B4-BE49-F238E27FC236}">
                <a16:creationId xmlns:a16="http://schemas.microsoft.com/office/drawing/2014/main" id="{44761535-B5E9-2606-342F-F5384E2F6E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36418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1824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1F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F585B166-EC4F-5F2E-385D-6AD463AD618F}"/>
              </a:ext>
            </a:extLst>
          </p:cNvPr>
          <p:cNvSpPr txBox="1"/>
          <p:nvPr/>
        </p:nvSpPr>
        <p:spPr>
          <a:xfrm>
            <a:off x="1816890" y="2224084"/>
            <a:ext cx="24106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>
                <a:solidFill>
                  <a:srgbClr val="04D9C4"/>
                </a:solidFill>
                <a:latin typeface="Monument Extended" pitchFamily="2" charset="77"/>
              </a:rPr>
              <a:t>Pilares</a:t>
            </a:r>
          </a:p>
        </p:txBody>
      </p: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523B166A-0FF3-311D-8425-7C3B66FE1863}"/>
              </a:ext>
            </a:extLst>
          </p:cNvPr>
          <p:cNvCxnSpPr>
            <a:cxnSpLocks/>
          </p:cNvCxnSpPr>
          <p:nvPr/>
        </p:nvCxnSpPr>
        <p:spPr>
          <a:xfrm>
            <a:off x="434110" y="369454"/>
            <a:ext cx="9531926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E239D5DA-8277-54A6-37DA-A4E9479CB44B}"/>
              </a:ext>
            </a:extLst>
          </p:cNvPr>
          <p:cNvSpPr txBox="1"/>
          <p:nvPr/>
        </p:nvSpPr>
        <p:spPr>
          <a:xfrm>
            <a:off x="10095345" y="238649"/>
            <a:ext cx="19119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solidFill>
                  <a:schemeClr val="bg1"/>
                </a:solidFill>
                <a:latin typeface="Usual Light" panose="020B0403030403020204" pitchFamily="34" charset="77"/>
              </a:rPr>
              <a:t>Planejamento mensal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FAE103B-DF67-5BD5-5BCF-C525CA290CDB}"/>
              </a:ext>
            </a:extLst>
          </p:cNvPr>
          <p:cNvSpPr txBox="1"/>
          <p:nvPr/>
        </p:nvSpPr>
        <p:spPr>
          <a:xfrm>
            <a:off x="221672" y="6325413"/>
            <a:ext cx="10806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solidFill>
                  <a:schemeClr val="bg1"/>
                </a:solidFill>
                <a:latin typeface="Usual Light" panose="020B0403030403020204" pitchFamily="34" charset="77"/>
              </a:rPr>
              <a:t>Musa Criativa</a:t>
            </a: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DB74C6B2-3159-47F9-C9A8-467D2D1194EF}"/>
              </a:ext>
            </a:extLst>
          </p:cNvPr>
          <p:cNvCxnSpPr>
            <a:cxnSpLocks/>
          </p:cNvCxnSpPr>
          <p:nvPr/>
        </p:nvCxnSpPr>
        <p:spPr>
          <a:xfrm>
            <a:off x="1302328" y="6456218"/>
            <a:ext cx="10520217" cy="1847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D179234A-0372-6049-1560-6109ABE28703}"/>
              </a:ext>
            </a:extLst>
          </p:cNvPr>
          <p:cNvSpPr txBox="1"/>
          <p:nvPr/>
        </p:nvSpPr>
        <p:spPr>
          <a:xfrm>
            <a:off x="7071162" y="2070197"/>
            <a:ext cx="366499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pt-BR" sz="2800" b="0" i="0" u="none" strike="noStrike" dirty="0">
                <a:solidFill>
                  <a:srgbClr val="FFFFFF"/>
                </a:solidFill>
                <a:effectLst/>
                <a:latin typeface="Monument Extended" pitchFamily="2" charset="77"/>
              </a:rPr>
              <a:t>Distribuição </a:t>
            </a:r>
            <a:r>
              <a:rPr lang="pt-BR" sz="2800" b="1" i="0" u="none" strike="noStrike" dirty="0">
                <a:solidFill>
                  <a:srgbClr val="04D9C4"/>
                </a:solidFill>
                <a:effectLst/>
                <a:latin typeface="Monument Extended" pitchFamily="2" charset="77"/>
              </a:rPr>
              <a:t>Venda</a:t>
            </a:r>
            <a:endParaRPr lang="pt-BR" sz="2800" b="0" dirty="0">
              <a:solidFill>
                <a:srgbClr val="04D9C4"/>
              </a:solidFill>
              <a:effectLst/>
              <a:latin typeface="Monument Extended" pitchFamily="2" charset="77"/>
            </a:endParaRPr>
          </a:p>
        </p:txBody>
      </p:sp>
      <p:sp>
        <p:nvSpPr>
          <p:cNvPr id="21" name="Retângulo Arredondado 20">
            <a:extLst>
              <a:ext uri="{FF2B5EF4-FFF2-40B4-BE49-F238E27FC236}">
                <a16:creationId xmlns:a16="http://schemas.microsoft.com/office/drawing/2014/main" id="{8EB6174B-C236-CF49-2F20-31E424EC51A0}"/>
              </a:ext>
            </a:extLst>
          </p:cNvPr>
          <p:cNvSpPr/>
          <p:nvPr/>
        </p:nvSpPr>
        <p:spPr>
          <a:xfrm>
            <a:off x="7714698" y="4357740"/>
            <a:ext cx="1326774" cy="34432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Retângulo Arredondado 21">
            <a:extLst>
              <a:ext uri="{FF2B5EF4-FFF2-40B4-BE49-F238E27FC236}">
                <a16:creationId xmlns:a16="http://schemas.microsoft.com/office/drawing/2014/main" id="{05D533AA-6E33-D683-A83F-1FD8E819750B}"/>
              </a:ext>
            </a:extLst>
          </p:cNvPr>
          <p:cNvSpPr/>
          <p:nvPr/>
        </p:nvSpPr>
        <p:spPr>
          <a:xfrm>
            <a:off x="7714698" y="3882613"/>
            <a:ext cx="1326774" cy="34432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Retângulo Arredondado 22">
            <a:extLst>
              <a:ext uri="{FF2B5EF4-FFF2-40B4-BE49-F238E27FC236}">
                <a16:creationId xmlns:a16="http://schemas.microsoft.com/office/drawing/2014/main" id="{6B883172-55D5-E2A6-871A-744A1481E860}"/>
              </a:ext>
            </a:extLst>
          </p:cNvPr>
          <p:cNvSpPr/>
          <p:nvPr/>
        </p:nvSpPr>
        <p:spPr>
          <a:xfrm>
            <a:off x="7714698" y="3407486"/>
            <a:ext cx="1326774" cy="34432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FF6DC3C6-CA5E-B01F-0E9A-4C7DC1966B9A}"/>
              </a:ext>
            </a:extLst>
          </p:cNvPr>
          <p:cNvSpPr txBox="1"/>
          <p:nvPr/>
        </p:nvSpPr>
        <p:spPr>
          <a:xfrm>
            <a:off x="7913947" y="3425759"/>
            <a:ext cx="9282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rPr>
              <a:t>Topo</a:t>
            </a:r>
            <a:endParaRPr lang="pt-BR" sz="1400" dirty="0">
              <a:solidFill>
                <a:srgbClr val="161F28"/>
              </a:solidFill>
              <a:latin typeface="Usual Light" panose="020B0403030403020204" pitchFamily="34" charset="77"/>
            </a:endParaRP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F442DD95-D177-DC5C-7F9A-A89754B78DFB}"/>
              </a:ext>
            </a:extLst>
          </p:cNvPr>
          <p:cNvSpPr txBox="1"/>
          <p:nvPr/>
        </p:nvSpPr>
        <p:spPr>
          <a:xfrm>
            <a:off x="7906576" y="3900886"/>
            <a:ext cx="9430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rPr>
              <a:t>Meio</a:t>
            </a:r>
            <a:endParaRPr lang="pt-BR" sz="1400" dirty="0">
              <a:solidFill>
                <a:srgbClr val="161F28"/>
              </a:solidFill>
              <a:latin typeface="Usual Light" panose="020B0403030403020204" pitchFamily="34" charset="77"/>
            </a:endParaRP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B3B7CBE8-E8A4-6FE9-57E3-62D3E9052590}"/>
              </a:ext>
            </a:extLst>
          </p:cNvPr>
          <p:cNvSpPr txBox="1"/>
          <p:nvPr/>
        </p:nvSpPr>
        <p:spPr>
          <a:xfrm>
            <a:off x="7852515" y="4373274"/>
            <a:ext cx="1051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rPr>
              <a:t>Fundo</a:t>
            </a: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70098C7D-2009-56E9-FDEB-04A1388C655F}"/>
              </a:ext>
            </a:extLst>
          </p:cNvPr>
          <p:cNvSpPr txBox="1"/>
          <p:nvPr/>
        </p:nvSpPr>
        <p:spPr>
          <a:xfrm>
            <a:off x="9686954" y="3396135"/>
            <a:ext cx="6881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  <a:latin typeface="Usual Light" panose="020B0403030403020204" pitchFamily="34" charset="77"/>
              </a:rPr>
              <a:t>10%</a:t>
            </a:r>
          </a:p>
        </p:txBody>
      </p:sp>
      <p:cxnSp>
        <p:nvCxnSpPr>
          <p:cNvPr id="28" name="Conector Reto 27">
            <a:extLst>
              <a:ext uri="{FF2B5EF4-FFF2-40B4-BE49-F238E27FC236}">
                <a16:creationId xmlns:a16="http://schemas.microsoft.com/office/drawing/2014/main" id="{0980648E-B934-3C2F-93C7-136D9D57AC75}"/>
              </a:ext>
            </a:extLst>
          </p:cNvPr>
          <p:cNvCxnSpPr>
            <a:cxnSpLocks/>
          </p:cNvCxnSpPr>
          <p:nvPr/>
        </p:nvCxnSpPr>
        <p:spPr>
          <a:xfrm>
            <a:off x="9138994" y="3584181"/>
            <a:ext cx="450438" cy="0"/>
          </a:xfrm>
          <a:prstGeom prst="line">
            <a:avLst/>
          </a:prstGeom>
          <a:ln w="6350">
            <a:solidFill>
              <a:srgbClr val="04D9C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EDE15041-A7C2-291E-A133-567292EAC975}"/>
              </a:ext>
            </a:extLst>
          </p:cNvPr>
          <p:cNvSpPr txBox="1"/>
          <p:nvPr/>
        </p:nvSpPr>
        <p:spPr>
          <a:xfrm>
            <a:off x="9686954" y="3879140"/>
            <a:ext cx="6881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  <a:latin typeface="Usual Light" panose="020B0403030403020204" pitchFamily="34" charset="77"/>
              </a:rPr>
              <a:t>60%</a:t>
            </a:r>
          </a:p>
        </p:txBody>
      </p:sp>
      <p:cxnSp>
        <p:nvCxnSpPr>
          <p:cNvPr id="30" name="Conector Reto 29">
            <a:extLst>
              <a:ext uri="{FF2B5EF4-FFF2-40B4-BE49-F238E27FC236}">
                <a16:creationId xmlns:a16="http://schemas.microsoft.com/office/drawing/2014/main" id="{F0AC16C6-4516-6066-D10E-89EE6FF98BC5}"/>
              </a:ext>
            </a:extLst>
          </p:cNvPr>
          <p:cNvCxnSpPr>
            <a:cxnSpLocks/>
          </p:cNvCxnSpPr>
          <p:nvPr/>
        </p:nvCxnSpPr>
        <p:spPr>
          <a:xfrm>
            <a:off x="9138994" y="4067186"/>
            <a:ext cx="450438" cy="0"/>
          </a:xfrm>
          <a:prstGeom prst="line">
            <a:avLst/>
          </a:prstGeom>
          <a:ln w="6350">
            <a:solidFill>
              <a:srgbClr val="04D9C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FC2B966D-C481-B9E2-639D-F2B8AD84BE5E}"/>
              </a:ext>
            </a:extLst>
          </p:cNvPr>
          <p:cNvSpPr txBox="1"/>
          <p:nvPr/>
        </p:nvSpPr>
        <p:spPr>
          <a:xfrm>
            <a:off x="9686954" y="4341171"/>
            <a:ext cx="6881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  <a:latin typeface="Usual Light" panose="020B0403030403020204" pitchFamily="34" charset="77"/>
              </a:rPr>
              <a:t>30%</a:t>
            </a:r>
          </a:p>
        </p:txBody>
      </p:sp>
      <p:cxnSp>
        <p:nvCxnSpPr>
          <p:cNvPr id="32" name="Conector Reto 31">
            <a:extLst>
              <a:ext uri="{FF2B5EF4-FFF2-40B4-BE49-F238E27FC236}">
                <a16:creationId xmlns:a16="http://schemas.microsoft.com/office/drawing/2014/main" id="{B67D0F68-A181-C73F-0A67-006F1B664192}"/>
              </a:ext>
            </a:extLst>
          </p:cNvPr>
          <p:cNvCxnSpPr>
            <a:cxnSpLocks/>
          </p:cNvCxnSpPr>
          <p:nvPr/>
        </p:nvCxnSpPr>
        <p:spPr>
          <a:xfrm>
            <a:off x="9138994" y="4529217"/>
            <a:ext cx="450438" cy="0"/>
          </a:xfrm>
          <a:prstGeom prst="line">
            <a:avLst/>
          </a:prstGeom>
          <a:ln w="6350">
            <a:solidFill>
              <a:srgbClr val="04D9C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Retângulo 32">
            <a:extLst>
              <a:ext uri="{FF2B5EF4-FFF2-40B4-BE49-F238E27FC236}">
                <a16:creationId xmlns:a16="http://schemas.microsoft.com/office/drawing/2014/main" id="{FC438301-2C6E-6B25-472C-95513917D128}"/>
              </a:ext>
            </a:extLst>
          </p:cNvPr>
          <p:cNvSpPr/>
          <p:nvPr/>
        </p:nvSpPr>
        <p:spPr>
          <a:xfrm>
            <a:off x="6073141" y="2145948"/>
            <a:ext cx="45719" cy="2780145"/>
          </a:xfrm>
          <a:prstGeom prst="rect">
            <a:avLst/>
          </a:prstGeom>
          <a:solidFill>
            <a:srgbClr val="F1219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F12193"/>
              </a:solidFill>
            </a:endParaRPr>
          </a:p>
        </p:txBody>
      </p:sp>
      <p:sp>
        <p:nvSpPr>
          <p:cNvPr id="2" name="Retângulo Arredondado 20">
            <a:extLst>
              <a:ext uri="{FF2B5EF4-FFF2-40B4-BE49-F238E27FC236}">
                <a16:creationId xmlns:a16="http://schemas.microsoft.com/office/drawing/2014/main" id="{BC8BCAA1-187E-CB94-8967-A74E4611D7FE}"/>
              </a:ext>
            </a:extLst>
          </p:cNvPr>
          <p:cNvSpPr/>
          <p:nvPr/>
        </p:nvSpPr>
        <p:spPr>
          <a:xfrm>
            <a:off x="2290276" y="4357740"/>
            <a:ext cx="1326774" cy="34432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 Arredondado 21">
            <a:extLst>
              <a:ext uri="{FF2B5EF4-FFF2-40B4-BE49-F238E27FC236}">
                <a16:creationId xmlns:a16="http://schemas.microsoft.com/office/drawing/2014/main" id="{0080DE8A-31C5-4759-2452-43985760FAE6}"/>
              </a:ext>
            </a:extLst>
          </p:cNvPr>
          <p:cNvSpPr/>
          <p:nvPr/>
        </p:nvSpPr>
        <p:spPr>
          <a:xfrm>
            <a:off x="2290276" y="3882613"/>
            <a:ext cx="1326774" cy="34432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Arredondado 22">
            <a:extLst>
              <a:ext uri="{FF2B5EF4-FFF2-40B4-BE49-F238E27FC236}">
                <a16:creationId xmlns:a16="http://schemas.microsoft.com/office/drawing/2014/main" id="{25433489-90AD-E13E-AFA9-35BE3EDABFF3}"/>
              </a:ext>
            </a:extLst>
          </p:cNvPr>
          <p:cNvSpPr/>
          <p:nvPr/>
        </p:nvSpPr>
        <p:spPr>
          <a:xfrm>
            <a:off x="2290276" y="3407486"/>
            <a:ext cx="1326774" cy="34432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CaixaDeTexto 23">
            <a:extLst>
              <a:ext uri="{FF2B5EF4-FFF2-40B4-BE49-F238E27FC236}">
                <a16:creationId xmlns:a16="http://schemas.microsoft.com/office/drawing/2014/main" id="{A5B636C9-B69A-A133-C0C6-530EE1989969}"/>
              </a:ext>
            </a:extLst>
          </p:cNvPr>
          <p:cNvSpPr txBox="1"/>
          <p:nvPr/>
        </p:nvSpPr>
        <p:spPr>
          <a:xfrm>
            <a:off x="2489525" y="3425759"/>
            <a:ext cx="9282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rPr>
              <a:t>Ensinar</a:t>
            </a:r>
            <a:endParaRPr lang="pt-BR" sz="1400" dirty="0">
              <a:solidFill>
                <a:srgbClr val="161F28"/>
              </a:solidFill>
              <a:latin typeface="Usual Light" panose="020B0403030403020204" pitchFamily="34" charset="77"/>
            </a:endParaRPr>
          </a:p>
        </p:txBody>
      </p:sp>
      <p:sp>
        <p:nvSpPr>
          <p:cNvPr id="12" name="CaixaDeTexto 24">
            <a:extLst>
              <a:ext uri="{FF2B5EF4-FFF2-40B4-BE49-F238E27FC236}">
                <a16:creationId xmlns:a16="http://schemas.microsoft.com/office/drawing/2014/main" id="{3AAE74BE-334A-3632-EB62-BDBC6CD14710}"/>
              </a:ext>
            </a:extLst>
          </p:cNvPr>
          <p:cNvSpPr txBox="1"/>
          <p:nvPr/>
        </p:nvSpPr>
        <p:spPr>
          <a:xfrm>
            <a:off x="2482154" y="3900886"/>
            <a:ext cx="9430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>
                <a:solidFill>
                  <a:srgbClr val="161F28"/>
                </a:solidFill>
                <a:latin typeface="Usual Light" panose="020B0403030403020204" pitchFamily="34" charset="77"/>
              </a:rPr>
              <a:t>Informar</a:t>
            </a:r>
          </a:p>
        </p:txBody>
      </p:sp>
      <p:sp>
        <p:nvSpPr>
          <p:cNvPr id="14" name="CaixaDeTexto 25">
            <a:extLst>
              <a:ext uri="{FF2B5EF4-FFF2-40B4-BE49-F238E27FC236}">
                <a16:creationId xmlns:a16="http://schemas.microsoft.com/office/drawing/2014/main" id="{E118DEDB-7D6C-8C69-A5CF-10F700282208}"/>
              </a:ext>
            </a:extLst>
          </p:cNvPr>
          <p:cNvSpPr txBox="1"/>
          <p:nvPr/>
        </p:nvSpPr>
        <p:spPr>
          <a:xfrm>
            <a:off x="2428093" y="4373274"/>
            <a:ext cx="1051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rPr>
              <a:t>Vender</a:t>
            </a:r>
          </a:p>
        </p:txBody>
      </p:sp>
    </p:spTree>
    <p:extLst>
      <p:ext uri="{BB962C8B-B14F-4D97-AF65-F5344CB8AC3E}">
        <p14:creationId xmlns:p14="http://schemas.microsoft.com/office/powerpoint/2010/main" val="32825164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F585B166-EC4F-5F2E-385D-6AD463AD618F}"/>
              </a:ext>
            </a:extLst>
          </p:cNvPr>
          <p:cNvSpPr txBox="1"/>
          <p:nvPr/>
        </p:nvSpPr>
        <p:spPr>
          <a:xfrm>
            <a:off x="268096" y="564945"/>
            <a:ext cx="54678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rgbClr val="04D9C4"/>
                </a:solidFill>
                <a:latin typeface="Monument Extended" pitchFamily="2" charset="77"/>
              </a:rPr>
              <a:t>Primeira semana</a:t>
            </a:r>
          </a:p>
        </p:txBody>
      </p: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523B166A-0FF3-311D-8425-7C3B66FE1863}"/>
              </a:ext>
            </a:extLst>
          </p:cNvPr>
          <p:cNvCxnSpPr>
            <a:cxnSpLocks/>
          </p:cNvCxnSpPr>
          <p:nvPr/>
        </p:nvCxnSpPr>
        <p:spPr>
          <a:xfrm>
            <a:off x="434110" y="369454"/>
            <a:ext cx="953192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E239D5DA-8277-54A6-37DA-A4E9479CB44B}"/>
              </a:ext>
            </a:extLst>
          </p:cNvPr>
          <p:cNvSpPr txBox="1"/>
          <p:nvPr/>
        </p:nvSpPr>
        <p:spPr>
          <a:xfrm>
            <a:off x="10095345" y="238649"/>
            <a:ext cx="19119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latin typeface="Usual Light" panose="020B0403030403020204" pitchFamily="34" charset="77"/>
              </a:rPr>
              <a:t>Planejamento mensal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FAE103B-DF67-5BD5-5BCF-C525CA290CDB}"/>
              </a:ext>
            </a:extLst>
          </p:cNvPr>
          <p:cNvSpPr txBox="1"/>
          <p:nvPr/>
        </p:nvSpPr>
        <p:spPr>
          <a:xfrm>
            <a:off x="221672" y="6325413"/>
            <a:ext cx="10806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latin typeface="Usual Light" panose="020B0403030403020204" pitchFamily="34" charset="77"/>
              </a:rPr>
              <a:t>Musa Criativa</a:t>
            </a: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DB74C6B2-3159-47F9-C9A8-467D2D1194EF}"/>
              </a:ext>
            </a:extLst>
          </p:cNvPr>
          <p:cNvCxnSpPr>
            <a:cxnSpLocks/>
          </p:cNvCxnSpPr>
          <p:nvPr/>
        </p:nvCxnSpPr>
        <p:spPr>
          <a:xfrm>
            <a:off x="1426977" y="6463627"/>
            <a:ext cx="10520217" cy="18472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aixaDeTexto 8">
            <a:extLst>
              <a:ext uri="{FF2B5EF4-FFF2-40B4-BE49-F238E27FC236}">
                <a16:creationId xmlns:a16="http://schemas.microsoft.com/office/drawing/2014/main" id="{68B54BA9-2E99-321C-6C92-351EE38B936B}"/>
              </a:ext>
            </a:extLst>
          </p:cNvPr>
          <p:cNvSpPr txBox="1"/>
          <p:nvPr/>
        </p:nvSpPr>
        <p:spPr>
          <a:xfrm>
            <a:off x="1566281" y="1901274"/>
            <a:ext cx="56545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Data:</a:t>
            </a:r>
            <a:endParaRPr lang="pt-BR" sz="1000" dirty="0">
              <a:latin typeface="Usual Light" panose="020B0403030403020204" pitchFamily="34" charset="77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812E3085-2A79-298F-282C-8AEF2AF3C99C}"/>
              </a:ext>
            </a:extLst>
          </p:cNvPr>
          <p:cNvSpPr txBox="1"/>
          <p:nvPr/>
        </p:nvSpPr>
        <p:spPr>
          <a:xfrm>
            <a:off x="1566281" y="2189306"/>
            <a:ext cx="6317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Tema:</a:t>
            </a:r>
            <a:endParaRPr lang="pt-BR" sz="1000" u="none" strike="noStrike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F75262D7-9260-EDB7-48EE-0550EEA45A8E}"/>
              </a:ext>
            </a:extLst>
          </p:cNvPr>
          <p:cNvSpPr txBox="1"/>
          <p:nvPr/>
        </p:nvSpPr>
        <p:spPr>
          <a:xfrm>
            <a:off x="1572087" y="3358019"/>
            <a:ext cx="77136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Formato: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E479A107-DB78-F44B-21B0-FCD6C9B5E873}"/>
              </a:ext>
            </a:extLst>
          </p:cNvPr>
          <p:cNvSpPr txBox="1"/>
          <p:nvPr/>
        </p:nvSpPr>
        <p:spPr>
          <a:xfrm>
            <a:off x="1570926" y="3701474"/>
            <a:ext cx="54053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Funil:</a:t>
            </a:r>
            <a:endParaRPr lang="pt-BR" sz="1000" dirty="0">
              <a:latin typeface="Usual Light" panose="020B0403030403020204" pitchFamily="34" charset="77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01129785-E8F9-D010-A26D-853BC307AC33}"/>
              </a:ext>
            </a:extLst>
          </p:cNvPr>
          <p:cNvSpPr txBox="1"/>
          <p:nvPr/>
        </p:nvSpPr>
        <p:spPr>
          <a:xfrm>
            <a:off x="1559497" y="4145455"/>
            <a:ext cx="13029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Direcionamento: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cxnSp>
        <p:nvCxnSpPr>
          <p:cNvPr id="99" name="Conector Reto 98">
            <a:extLst>
              <a:ext uri="{FF2B5EF4-FFF2-40B4-BE49-F238E27FC236}">
                <a16:creationId xmlns:a16="http://schemas.microsoft.com/office/drawing/2014/main" id="{FD1B9E04-17CC-CC69-10EA-C27B67451447}"/>
              </a:ext>
            </a:extLst>
          </p:cNvPr>
          <p:cNvCxnSpPr>
            <a:cxnSpLocks/>
          </p:cNvCxnSpPr>
          <p:nvPr/>
        </p:nvCxnSpPr>
        <p:spPr>
          <a:xfrm>
            <a:off x="4258786" y="1772816"/>
            <a:ext cx="0" cy="3482183"/>
          </a:xfrm>
          <a:prstGeom prst="line">
            <a:avLst/>
          </a:prstGeom>
          <a:ln w="25400">
            <a:solidFill>
              <a:srgbClr val="04D9C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CaixaDeTexto 8">
            <a:extLst>
              <a:ext uri="{FF2B5EF4-FFF2-40B4-BE49-F238E27FC236}">
                <a16:creationId xmlns:a16="http://schemas.microsoft.com/office/drawing/2014/main" id="{8034E1D9-B7BA-2E5C-C203-6FC7A0742485}"/>
              </a:ext>
            </a:extLst>
          </p:cNvPr>
          <p:cNvSpPr txBox="1"/>
          <p:nvPr/>
        </p:nvSpPr>
        <p:spPr>
          <a:xfrm>
            <a:off x="2222711" y="1901274"/>
            <a:ext cx="15087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latin typeface="Usual Light" panose="020B0403030403020204" pitchFamily="34" charset="77"/>
              </a:rPr>
              <a:t>02/12 – segunda-feira</a:t>
            </a:r>
          </a:p>
        </p:txBody>
      </p:sp>
      <p:sp>
        <p:nvSpPr>
          <p:cNvPr id="20" name="CaixaDeTexto 10">
            <a:extLst>
              <a:ext uri="{FF2B5EF4-FFF2-40B4-BE49-F238E27FC236}">
                <a16:creationId xmlns:a16="http://schemas.microsoft.com/office/drawing/2014/main" id="{0543CD73-CC37-C2C7-40C1-48FCB055CCF8}"/>
              </a:ext>
            </a:extLst>
          </p:cNvPr>
          <p:cNvSpPr txBox="1"/>
          <p:nvPr/>
        </p:nvSpPr>
        <p:spPr>
          <a:xfrm>
            <a:off x="2225131" y="2179433"/>
            <a:ext cx="203365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>
                <a:solidFill>
                  <a:srgbClr val="161F28"/>
                </a:solidFill>
                <a:latin typeface="Usual Light" panose="020B0403030403020204" pitchFamily="34" charset="77"/>
              </a:rPr>
              <a:t>Descaroçamento do algodão é a etapa mais importante do processo</a:t>
            </a:r>
            <a:endParaRPr lang="pt-BR" sz="1000" u="none" strike="noStrike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21" name="CaixaDeTexto 12">
            <a:extLst>
              <a:ext uri="{FF2B5EF4-FFF2-40B4-BE49-F238E27FC236}">
                <a16:creationId xmlns:a16="http://schemas.microsoft.com/office/drawing/2014/main" id="{6A21A5EA-1EC7-AC29-8FDB-EACBAD25A117}"/>
              </a:ext>
            </a:extLst>
          </p:cNvPr>
          <p:cNvSpPr txBox="1"/>
          <p:nvPr/>
        </p:nvSpPr>
        <p:spPr>
          <a:xfrm>
            <a:off x="2214353" y="3371631"/>
            <a:ext cx="9669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rPr>
              <a:t>Post estático</a:t>
            </a:r>
          </a:p>
        </p:txBody>
      </p:sp>
      <p:sp>
        <p:nvSpPr>
          <p:cNvPr id="22" name="CaixaDeTexto 14">
            <a:extLst>
              <a:ext uri="{FF2B5EF4-FFF2-40B4-BE49-F238E27FC236}">
                <a16:creationId xmlns:a16="http://schemas.microsoft.com/office/drawing/2014/main" id="{97BB2C8A-ACC4-FD09-0DC1-BA55EC94A160}"/>
              </a:ext>
            </a:extLst>
          </p:cNvPr>
          <p:cNvSpPr txBox="1"/>
          <p:nvPr/>
        </p:nvSpPr>
        <p:spPr>
          <a:xfrm>
            <a:off x="2214353" y="3701474"/>
            <a:ext cx="48603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latin typeface="Usual Light" panose="020B0403030403020204" pitchFamily="34" charset="77"/>
              </a:rPr>
              <a:t>Meio</a:t>
            </a:r>
          </a:p>
        </p:txBody>
      </p:sp>
      <p:sp>
        <p:nvSpPr>
          <p:cNvPr id="23" name="CaixaDeTexto 15">
            <a:extLst>
              <a:ext uri="{FF2B5EF4-FFF2-40B4-BE49-F238E27FC236}">
                <a16:creationId xmlns:a16="http://schemas.microsoft.com/office/drawing/2014/main" id="{1B11B958-2928-6DE8-0230-87DFFF8F162F}"/>
              </a:ext>
            </a:extLst>
          </p:cNvPr>
          <p:cNvSpPr txBox="1"/>
          <p:nvPr/>
        </p:nvSpPr>
        <p:spPr>
          <a:xfrm>
            <a:off x="1559496" y="4391676"/>
            <a:ext cx="269928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pt-BR" sz="1000" dirty="0">
                <a:solidFill>
                  <a:srgbClr val="161F28"/>
                </a:solidFill>
                <a:latin typeface="Usual Light" panose="020B0403030403020204" pitchFamily="34" charset="77"/>
              </a:rPr>
              <a:t>Explicar a importância do descaroçamento do algodão no processo de beneficiamento, destacando sua relevância para a qualidade final do produto e a eficiência da operação.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24" name="CaixaDeTexto 8">
            <a:extLst>
              <a:ext uri="{FF2B5EF4-FFF2-40B4-BE49-F238E27FC236}">
                <a16:creationId xmlns:a16="http://schemas.microsoft.com/office/drawing/2014/main" id="{81A6E122-D2DD-B2D6-410D-550A5E69926F}"/>
              </a:ext>
            </a:extLst>
          </p:cNvPr>
          <p:cNvSpPr txBox="1"/>
          <p:nvPr/>
        </p:nvSpPr>
        <p:spPr>
          <a:xfrm>
            <a:off x="4368462" y="1899825"/>
            <a:ext cx="56545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Data:</a:t>
            </a:r>
            <a:endParaRPr lang="pt-BR" sz="1000" dirty="0">
              <a:latin typeface="Usual Light" panose="020B0403030403020204" pitchFamily="34" charset="77"/>
            </a:endParaRPr>
          </a:p>
        </p:txBody>
      </p:sp>
      <p:sp>
        <p:nvSpPr>
          <p:cNvPr id="25" name="CaixaDeTexto 10">
            <a:extLst>
              <a:ext uri="{FF2B5EF4-FFF2-40B4-BE49-F238E27FC236}">
                <a16:creationId xmlns:a16="http://schemas.microsoft.com/office/drawing/2014/main" id="{D92E30DD-EFA5-5400-3BC1-3B1523EF3A64}"/>
              </a:ext>
            </a:extLst>
          </p:cNvPr>
          <p:cNvSpPr txBox="1"/>
          <p:nvPr/>
        </p:nvSpPr>
        <p:spPr>
          <a:xfrm>
            <a:off x="4368462" y="2187857"/>
            <a:ext cx="6317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Tema:</a:t>
            </a:r>
            <a:endParaRPr lang="pt-BR" sz="1000" u="none" strike="noStrike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26" name="CaixaDeTexto 12">
            <a:extLst>
              <a:ext uri="{FF2B5EF4-FFF2-40B4-BE49-F238E27FC236}">
                <a16:creationId xmlns:a16="http://schemas.microsoft.com/office/drawing/2014/main" id="{5E4B5698-892E-7D87-BBCB-64FA5B626FB9}"/>
              </a:ext>
            </a:extLst>
          </p:cNvPr>
          <p:cNvSpPr txBox="1"/>
          <p:nvPr/>
        </p:nvSpPr>
        <p:spPr>
          <a:xfrm>
            <a:off x="4374268" y="3356570"/>
            <a:ext cx="77136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Formato: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27" name="CaixaDeTexto 14">
            <a:extLst>
              <a:ext uri="{FF2B5EF4-FFF2-40B4-BE49-F238E27FC236}">
                <a16:creationId xmlns:a16="http://schemas.microsoft.com/office/drawing/2014/main" id="{6BB74679-4897-17B2-DDF7-017A23C7CBCD}"/>
              </a:ext>
            </a:extLst>
          </p:cNvPr>
          <p:cNvSpPr txBox="1"/>
          <p:nvPr/>
        </p:nvSpPr>
        <p:spPr>
          <a:xfrm>
            <a:off x="4373107" y="3700025"/>
            <a:ext cx="54053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Funil:</a:t>
            </a:r>
            <a:endParaRPr lang="pt-BR" sz="1000" dirty="0">
              <a:latin typeface="Usual Light" panose="020B0403030403020204" pitchFamily="34" charset="77"/>
            </a:endParaRPr>
          </a:p>
        </p:txBody>
      </p:sp>
      <p:sp>
        <p:nvSpPr>
          <p:cNvPr id="28" name="CaixaDeTexto 15">
            <a:extLst>
              <a:ext uri="{FF2B5EF4-FFF2-40B4-BE49-F238E27FC236}">
                <a16:creationId xmlns:a16="http://schemas.microsoft.com/office/drawing/2014/main" id="{AEDA7B37-6113-0C84-8CD8-6CD3AB74B337}"/>
              </a:ext>
            </a:extLst>
          </p:cNvPr>
          <p:cNvSpPr txBox="1"/>
          <p:nvPr/>
        </p:nvSpPr>
        <p:spPr>
          <a:xfrm>
            <a:off x="4361678" y="4144006"/>
            <a:ext cx="13029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Direcionamento: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30" name="CaixaDeTexto 8">
            <a:extLst>
              <a:ext uri="{FF2B5EF4-FFF2-40B4-BE49-F238E27FC236}">
                <a16:creationId xmlns:a16="http://schemas.microsoft.com/office/drawing/2014/main" id="{E88CEFDE-6B0F-5E10-C423-CA47ED78FAB1}"/>
              </a:ext>
            </a:extLst>
          </p:cNvPr>
          <p:cNvSpPr txBox="1"/>
          <p:nvPr/>
        </p:nvSpPr>
        <p:spPr>
          <a:xfrm>
            <a:off x="5024892" y="1899825"/>
            <a:ext cx="128112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latin typeface="Usual Light" panose="020B0403030403020204" pitchFamily="34" charset="77"/>
              </a:rPr>
              <a:t>05/12 quinta-feira</a:t>
            </a:r>
          </a:p>
        </p:txBody>
      </p:sp>
      <p:sp>
        <p:nvSpPr>
          <p:cNvPr id="31" name="CaixaDeTexto 10">
            <a:extLst>
              <a:ext uri="{FF2B5EF4-FFF2-40B4-BE49-F238E27FC236}">
                <a16:creationId xmlns:a16="http://schemas.microsoft.com/office/drawing/2014/main" id="{2E0AB43F-D7A7-16CE-6BCE-96D79E04BAB6}"/>
              </a:ext>
            </a:extLst>
          </p:cNvPr>
          <p:cNvSpPr txBox="1"/>
          <p:nvPr/>
        </p:nvSpPr>
        <p:spPr>
          <a:xfrm>
            <a:off x="5027312" y="2177984"/>
            <a:ext cx="20336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>
                <a:solidFill>
                  <a:srgbClr val="161F28"/>
                </a:solidFill>
                <a:latin typeface="Usual Light" panose="020B0403030403020204" pitchFamily="34" charset="77"/>
              </a:rPr>
              <a:t>Por que escolher </a:t>
            </a:r>
            <a:r>
              <a:rPr lang="pt-BR" sz="1000" dirty="0" err="1">
                <a:solidFill>
                  <a:srgbClr val="161F28"/>
                </a:solidFill>
                <a:latin typeface="Usual Light" panose="020B0403030403020204" pitchFamily="34" charset="77"/>
              </a:rPr>
              <a:t>Art</a:t>
            </a:r>
            <a:r>
              <a:rPr lang="pt-BR" sz="1000" dirty="0">
                <a:solidFill>
                  <a:srgbClr val="161F28"/>
                </a:solidFill>
                <a:latin typeface="Usual Light" panose="020B0403030403020204" pitchFamily="34" charset="77"/>
              </a:rPr>
              <a:t> Cotton?</a:t>
            </a:r>
            <a:endParaRPr lang="pt-BR" sz="1000" u="none" strike="noStrike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32" name="CaixaDeTexto 12">
            <a:extLst>
              <a:ext uri="{FF2B5EF4-FFF2-40B4-BE49-F238E27FC236}">
                <a16:creationId xmlns:a16="http://schemas.microsoft.com/office/drawing/2014/main" id="{84820ED4-1BE8-FAB5-99A4-527F44185AC4}"/>
              </a:ext>
            </a:extLst>
          </p:cNvPr>
          <p:cNvSpPr txBox="1"/>
          <p:nvPr/>
        </p:nvSpPr>
        <p:spPr>
          <a:xfrm>
            <a:off x="5016534" y="3370182"/>
            <a:ext cx="9669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solidFill>
                  <a:srgbClr val="161F28"/>
                </a:solidFill>
                <a:latin typeface="Usual Light" panose="020B0403030403020204" pitchFamily="34" charset="77"/>
              </a:rPr>
              <a:t>Post estático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33" name="CaixaDeTexto 14">
            <a:extLst>
              <a:ext uri="{FF2B5EF4-FFF2-40B4-BE49-F238E27FC236}">
                <a16:creationId xmlns:a16="http://schemas.microsoft.com/office/drawing/2014/main" id="{B6EEB04D-8B0A-FEC1-8F9F-FA7D4782DD91}"/>
              </a:ext>
            </a:extLst>
          </p:cNvPr>
          <p:cNvSpPr txBox="1"/>
          <p:nvPr/>
        </p:nvSpPr>
        <p:spPr>
          <a:xfrm>
            <a:off x="5016534" y="3700025"/>
            <a:ext cx="48603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latin typeface="Usual Light" panose="020B0403030403020204" pitchFamily="34" charset="77"/>
              </a:rPr>
              <a:t>Meio</a:t>
            </a:r>
          </a:p>
        </p:txBody>
      </p:sp>
      <p:sp>
        <p:nvSpPr>
          <p:cNvPr id="34" name="CaixaDeTexto 15">
            <a:extLst>
              <a:ext uri="{FF2B5EF4-FFF2-40B4-BE49-F238E27FC236}">
                <a16:creationId xmlns:a16="http://schemas.microsoft.com/office/drawing/2014/main" id="{3C7F8C12-70C8-F499-5100-80CFC07D2F1E}"/>
              </a:ext>
            </a:extLst>
          </p:cNvPr>
          <p:cNvSpPr txBox="1"/>
          <p:nvPr/>
        </p:nvSpPr>
        <p:spPr>
          <a:xfrm>
            <a:off x="4361677" y="4390227"/>
            <a:ext cx="269928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>
                <a:solidFill>
                  <a:srgbClr val="161F28"/>
                </a:solidFill>
                <a:latin typeface="Usual Light" panose="020B0403030403020204" pitchFamily="34" charset="77"/>
              </a:rPr>
              <a:t>Destacar os principais benefícios das peças </a:t>
            </a:r>
            <a:r>
              <a:rPr lang="pt-BR" sz="1000" dirty="0" err="1">
                <a:solidFill>
                  <a:srgbClr val="161F28"/>
                </a:solidFill>
                <a:latin typeface="Usual Light" panose="020B0403030403020204" pitchFamily="34" charset="77"/>
              </a:rPr>
              <a:t>Art</a:t>
            </a:r>
            <a:r>
              <a:rPr lang="pt-BR" sz="1000" dirty="0">
                <a:solidFill>
                  <a:srgbClr val="161F28"/>
                </a:solidFill>
                <a:latin typeface="Usual Light" panose="020B0403030403020204" pitchFamily="34" charset="77"/>
              </a:rPr>
              <a:t> Cotton, enfatizando a qualidade, sustentabilidade e desempenho superior, e incentivar os leitores a solicitar um orçamento.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cxnSp>
        <p:nvCxnSpPr>
          <p:cNvPr id="10" name="Conector Reto 98">
            <a:extLst>
              <a:ext uri="{FF2B5EF4-FFF2-40B4-BE49-F238E27FC236}">
                <a16:creationId xmlns:a16="http://schemas.microsoft.com/office/drawing/2014/main" id="{6D7224EF-436C-67FF-63BE-7901304D0931}"/>
              </a:ext>
            </a:extLst>
          </p:cNvPr>
          <p:cNvCxnSpPr>
            <a:cxnSpLocks/>
          </p:cNvCxnSpPr>
          <p:nvPr/>
        </p:nvCxnSpPr>
        <p:spPr>
          <a:xfrm>
            <a:off x="7279151" y="1772816"/>
            <a:ext cx="0" cy="3482183"/>
          </a:xfrm>
          <a:prstGeom prst="line">
            <a:avLst/>
          </a:prstGeom>
          <a:ln w="25400">
            <a:solidFill>
              <a:srgbClr val="04D9C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aixaDeTexto 8">
            <a:extLst>
              <a:ext uri="{FF2B5EF4-FFF2-40B4-BE49-F238E27FC236}">
                <a16:creationId xmlns:a16="http://schemas.microsoft.com/office/drawing/2014/main" id="{D88CC205-7E6A-54BE-5B24-5B49C94DB4F9}"/>
              </a:ext>
            </a:extLst>
          </p:cNvPr>
          <p:cNvSpPr txBox="1"/>
          <p:nvPr/>
        </p:nvSpPr>
        <p:spPr>
          <a:xfrm>
            <a:off x="7388827" y="1899825"/>
            <a:ext cx="56545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Data:</a:t>
            </a:r>
            <a:endParaRPr lang="pt-BR" sz="1000" dirty="0">
              <a:latin typeface="Usual Light" panose="020B0403030403020204" pitchFamily="34" charset="77"/>
            </a:endParaRPr>
          </a:p>
        </p:txBody>
      </p:sp>
      <p:sp>
        <p:nvSpPr>
          <p:cNvPr id="14" name="CaixaDeTexto 10">
            <a:extLst>
              <a:ext uri="{FF2B5EF4-FFF2-40B4-BE49-F238E27FC236}">
                <a16:creationId xmlns:a16="http://schemas.microsoft.com/office/drawing/2014/main" id="{65BBC8A8-4ADF-6794-A838-2B720F59F47D}"/>
              </a:ext>
            </a:extLst>
          </p:cNvPr>
          <p:cNvSpPr txBox="1"/>
          <p:nvPr/>
        </p:nvSpPr>
        <p:spPr>
          <a:xfrm>
            <a:off x="7388827" y="2187857"/>
            <a:ext cx="6317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Tema:</a:t>
            </a:r>
            <a:endParaRPr lang="pt-BR" sz="1000" u="none" strike="noStrike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17" name="CaixaDeTexto 12">
            <a:extLst>
              <a:ext uri="{FF2B5EF4-FFF2-40B4-BE49-F238E27FC236}">
                <a16:creationId xmlns:a16="http://schemas.microsoft.com/office/drawing/2014/main" id="{D4F9B49D-56F0-8140-7EEB-E407FD57CD69}"/>
              </a:ext>
            </a:extLst>
          </p:cNvPr>
          <p:cNvSpPr txBox="1"/>
          <p:nvPr/>
        </p:nvSpPr>
        <p:spPr>
          <a:xfrm>
            <a:off x="7394633" y="3356570"/>
            <a:ext cx="77136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Formato: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18" name="CaixaDeTexto 14">
            <a:extLst>
              <a:ext uri="{FF2B5EF4-FFF2-40B4-BE49-F238E27FC236}">
                <a16:creationId xmlns:a16="http://schemas.microsoft.com/office/drawing/2014/main" id="{D9BD6B92-57F8-C713-A79D-DF3FF5740E69}"/>
              </a:ext>
            </a:extLst>
          </p:cNvPr>
          <p:cNvSpPr txBox="1"/>
          <p:nvPr/>
        </p:nvSpPr>
        <p:spPr>
          <a:xfrm>
            <a:off x="7393472" y="3700025"/>
            <a:ext cx="54053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Funil:</a:t>
            </a:r>
            <a:endParaRPr lang="pt-BR" sz="1000" dirty="0">
              <a:latin typeface="Usual Light" panose="020B0403030403020204" pitchFamily="34" charset="77"/>
            </a:endParaRPr>
          </a:p>
        </p:txBody>
      </p:sp>
      <p:sp>
        <p:nvSpPr>
          <p:cNvPr id="19" name="CaixaDeTexto 15">
            <a:extLst>
              <a:ext uri="{FF2B5EF4-FFF2-40B4-BE49-F238E27FC236}">
                <a16:creationId xmlns:a16="http://schemas.microsoft.com/office/drawing/2014/main" id="{D4F940FB-BCA5-3569-D0D8-BD95CF35D39A}"/>
              </a:ext>
            </a:extLst>
          </p:cNvPr>
          <p:cNvSpPr txBox="1"/>
          <p:nvPr/>
        </p:nvSpPr>
        <p:spPr>
          <a:xfrm>
            <a:off x="7382043" y="4144006"/>
            <a:ext cx="13029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Direcionamento: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29" name="CaixaDeTexto 8">
            <a:extLst>
              <a:ext uri="{FF2B5EF4-FFF2-40B4-BE49-F238E27FC236}">
                <a16:creationId xmlns:a16="http://schemas.microsoft.com/office/drawing/2014/main" id="{8BD8A6AE-9321-C576-2B22-B66929C1BEE9}"/>
              </a:ext>
            </a:extLst>
          </p:cNvPr>
          <p:cNvSpPr txBox="1"/>
          <p:nvPr/>
        </p:nvSpPr>
        <p:spPr>
          <a:xfrm>
            <a:off x="8045257" y="1899825"/>
            <a:ext cx="102784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latin typeface="Usual Light" panose="020B0403030403020204" pitchFamily="34" charset="77"/>
              </a:rPr>
              <a:t>07/12 sábado</a:t>
            </a:r>
          </a:p>
        </p:txBody>
      </p:sp>
      <p:sp>
        <p:nvSpPr>
          <p:cNvPr id="35" name="CaixaDeTexto 10">
            <a:extLst>
              <a:ext uri="{FF2B5EF4-FFF2-40B4-BE49-F238E27FC236}">
                <a16:creationId xmlns:a16="http://schemas.microsoft.com/office/drawing/2014/main" id="{4A5C57AB-40F0-0AC6-4E2D-BE8C1ED356FD}"/>
              </a:ext>
            </a:extLst>
          </p:cNvPr>
          <p:cNvSpPr txBox="1"/>
          <p:nvPr/>
        </p:nvSpPr>
        <p:spPr>
          <a:xfrm>
            <a:off x="8047677" y="2177984"/>
            <a:ext cx="20336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>
                <a:solidFill>
                  <a:srgbClr val="161F28"/>
                </a:solidFill>
                <a:latin typeface="Usual Light" panose="020B0403030403020204" pitchFamily="34" charset="77"/>
              </a:rPr>
              <a:t>Transforme sua produção com a </a:t>
            </a:r>
            <a:r>
              <a:rPr lang="pt-BR" sz="1000" dirty="0" err="1">
                <a:solidFill>
                  <a:srgbClr val="161F28"/>
                </a:solidFill>
                <a:latin typeface="Usual Light" panose="020B0403030403020204" pitchFamily="34" charset="77"/>
              </a:rPr>
              <a:t>Art</a:t>
            </a:r>
            <a:r>
              <a:rPr lang="pt-BR" sz="1000" dirty="0">
                <a:solidFill>
                  <a:srgbClr val="161F28"/>
                </a:solidFill>
                <a:latin typeface="Usual Light" panose="020B0403030403020204" pitchFamily="34" charset="77"/>
              </a:rPr>
              <a:t> Cotton</a:t>
            </a:r>
            <a:endParaRPr lang="pt-BR" sz="1000" u="none" strike="noStrike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36" name="CaixaDeTexto 12">
            <a:extLst>
              <a:ext uri="{FF2B5EF4-FFF2-40B4-BE49-F238E27FC236}">
                <a16:creationId xmlns:a16="http://schemas.microsoft.com/office/drawing/2014/main" id="{96A632A9-5885-8C34-BC1E-29C7FE9A9D50}"/>
              </a:ext>
            </a:extLst>
          </p:cNvPr>
          <p:cNvSpPr txBox="1"/>
          <p:nvPr/>
        </p:nvSpPr>
        <p:spPr>
          <a:xfrm>
            <a:off x="8036899" y="3370182"/>
            <a:ext cx="9669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solidFill>
                  <a:srgbClr val="161F28"/>
                </a:solidFill>
                <a:latin typeface="Usual Light" panose="020B0403030403020204" pitchFamily="34" charset="77"/>
              </a:rPr>
              <a:t>Post estático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37" name="CaixaDeTexto 14">
            <a:extLst>
              <a:ext uri="{FF2B5EF4-FFF2-40B4-BE49-F238E27FC236}">
                <a16:creationId xmlns:a16="http://schemas.microsoft.com/office/drawing/2014/main" id="{375F72D5-BE50-47CA-486A-2836F28FB494}"/>
              </a:ext>
            </a:extLst>
          </p:cNvPr>
          <p:cNvSpPr txBox="1"/>
          <p:nvPr/>
        </p:nvSpPr>
        <p:spPr>
          <a:xfrm>
            <a:off x="8036899" y="3700025"/>
            <a:ext cx="48603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latin typeface="Usual Light" panose="020B0403030403020204" pitchFamily="34" charset="77"/>
              </a:rPr>
              <a:t>Meio</a:t>
            </a:r>
          </a:p>
        </p:txBody>
      </p:sp>
      <p:sp>
        <p:nvSpPr>
          <p:cNvPr id="38" name="CaixaDeTexto 15">
            <a:extLst>
              <a:ext uri="{FF2B5EF4-FFF2-40B4-BE49-F238E27FC236}">
                <a16:creationId xmlns:a16="http://schemas.microsoft.com/office/drawing/2014/main" id="{902D6FA7-C83D-5292-921B-57468C2F45CD}"/>
              </a:ext>
            </a:extLst>
          </p:cNvPr>
          <p:cNvSpPr txBox="1"/>
          <p:nvPr/>
        </p:nvSpPr>
        <p:spPr>
          <a:xfrm>
            <a:off x="7382042" y="4390227"/>
            <a:ext cx="269928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>
                <a:solidFill>
                  <a:srgbClr val="161F28"/>
                </a:solidFill>
                <a:latin typeface="Usual Light" panose="020B0403030403020204" pitchFamily="34" charset="77"/>
              </a:rPr>
              <a:t>Destacar a experiência e a inovação da </a:t>
            </a:r>
            <a:r>
              <a:rPr lang="pt-BR" sz="1000" dirty="0" err="1">
                <a:solidFill>
                  <a:srgbClr val="161F28"/>
                </a:solidFill>
                <a:latin typeface="Usual Light" panose="020B0403030403020204" pitchFamily="34" charset="77"/>
              </a:rPr>
              <a:t>Art</a:t>
            </a:r>
            <a:r>
              <a:rPr lang="pt-BR" sz="1000" dirty="0">
                <a:solidFill>
                  <a:srgbClr val="161F28"/>
                </a:solidFill>
                <a:latin typeface="Usual Light" panose="020B0403030403020204" pitchFamily="34" charset="77"/>
              </a:rPr>
              <a:t> Cotton no setor algodoeiro, apresentando suas principais peças e incentivando o contato para mais informações e transformação da linha de produção.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8270513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F585B166-EC4F-5F2E-385D-6AD463AD618F}"/>
              </a:ext>
            </a:extLst>
          </p:cNvPr>
          <p:cNvSpPr txBox="1"/>
          <p:nvPr/>
        </p:nvSpPr>
        <p:spPr>
          <a:xfrm>
            <a:off x="268096" y="564945"/>
            <a:ext cx="54678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rgbClr val="04D9C4"/>
                </a:solidFill>
                <a:latin typeface="Monument Extended" pitchFamily="2" charset="77"/>
              </a:rPr>
              <a:t>Segunda semana</a:t>
            </a:r>
          </a:p>
        </p:txBody>
      </p: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523B166A-0FF3-311D-8425-7C3B66FE1863}"/>
              </a:ext>
            </a:extLst>
          </p:cNvPr>
          <p:cNvCxnSpPr>
            <a:cxnSpLocks/>
          </p:cNvCxnSpPr>
          <p:nvPr/>
        </p:nvCxnSpPr>
        <p:spPr>
          <a:xfrm>
            <a:off x="434110" y="369454"/>
            <a:ext cx="953192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E239D5DA-8277-54A6-37DA-A4E9479CB44B}"/>
              </a:ext>
            </a:extLst>
          </p:cNvPr>
          <p:cNvSpPr txBox="1"/>
          <p:nvPr/>
        </p:nvSpPr>
        <p:spPr>
          <a:xfrm>
            <a:off x="10095345" y="238649"/>
            <a:ext cx="19119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latin typeface="Usual Light" panose="020B0403030403020204" pitchFamily="34" charset="77"/>
              </a:rPr>
              <a:t>Planejamento mensal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FAE103B-DF67-5BD5-5BCF-C525CA290CDB}"/>
              </a:ext>
            </a:extLst>
          </p:cNvPr>
          <p:cNvSpPr txBox="1"/>
          <p:nvPr/>
        </p:nvSpPr>
        <p:spPr>
          <a:xfrm>
            <a:off x="221672" y="6325413"/>
            <a:ext cx="10806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latin typeface="Usual Light" panose="020B0403030403020204" pitchFamily="34" charset="77"/>
              </a:rPr>
              <a:t>Musa Criativa</a:t>
            </a: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DB74C6B2-3159-47F9-C9A8-467D2D1194EF}"/>
              </a:ext>
            </a:extLst>
          </p:cNvPr>
          <p:cNvCxnSpPr>
            <a:cxnSpLocks/>
          </p:cNvCxnSpPr>
          <p:nvPr/>
        </p:nvCxnSpPr>
        <p:spPr>
          <a:xfrm>
            <a:off x="1426977" y="6463627"/>
            <a:ext cx="10520217" cy="18472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9BBDB13F-CACE-BB16-FD6D-026AB53209C2}"/>
              </a:ext>
            </a:extLst>
          </p:cNvPr>
          <p:cNvGrpSpPr/>
          <p:nvPr/>
        </p:nvGrpSpPr>
        <p:grpSpPr>
          <a:xfrm>
            <a:off x="3345264" y="1686169"/>
            <a:ext cx="5501472" cy="3482183"/>
            <a:chOff x="1840743" y="1686169"/>
            <a:chExt cx="5501472" cy="3482183"/>
          </a:xfrm>
        </p:grpSpPr>
        <p:sp>
          <p:nvSpPr>
            <p:cNvPr id="9" name="CaixaDeTexto 8">
              <a:extLst>
                <a:ext uri="{FF2B5EF4-FFF2-40B4-BE49-F238E27FC236}">
                  <a16:creationId xmlns:a16="http://schemas.microsoft.com/office/drawing/2014/main" id="{68B54BA9-2E99-321C-6C92-351EE38B936B}"/>
                </a:ext>
              </a:extLst>
            </p:cNvPr>
            <p:cNvSpPr txBox="1"/>
            <p:nvPr/>
          </p:nvSpPr>
          <p:spPr>
            <a:xfrm>
              <a:off x="1847528" y="1814627"/>
              <a:ext cx="56545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Data: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11" name="CaixaDeTexto 10">
              <a:extLst>
                <a:ext uri="{FF2B5EF4-FFF2-40B4-BE49-F238E27FC236}">
                  <a16:creationId xmlns:a16="http://schemas.microsoft.com/office/drawing/2014/main" id="{812E3085-2A79-298F-282C-8AEF2AF3C99C}"/>
                </a:ext>
              </a:extLst>
            </p:cNvPr>
            <p:cNvSpPr txBox="1"/>
            <p:nvPr/>
          </p:nvSpPr>
          <p:spPr>
            <a:xfrm>
              <a:off x="1847528" y="2102659"/>
              <a:ext cx="63170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Tema:</a:t>
              </a:r>
              <a:endParaRPr lang="pt-BR" sz="10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13" name="CaixaDeTexto 12">
              <a:extLst>
                <a:ext uri="{FF2B5EF4-FFF2-40B4-BE49-F238E27FC236}">
                  <a16:creationId xmlns:a16="http://schemas.microsoft.com/office/drawing/2014/main" id="{F75262D7-9260-EDB7-48EE-0550EEA45A8E}"/>
                </a:ext>
              </a:extLst>
            </p:cNvPr>
            <p:cNvSpPr txBox="1"/>
            <p:nvPr/>
          </p:nvSpPr>
          <p:spPr>
            <a:xfrm>
              <a:off x="1853334" y="3271372"/>
              <a:ext cx="77136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Formato: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15" name="CaixaDeTexto 14">
              <a:extLst>
                <a:ext uri="{FF2B5EF4-FFF2-40B4-BE49-F238E27FC236}">
                  <a16:creationId xmlns:a16="http://schemas.microsoft.com/office/drawing/2014/main" id="{E479A107-DB78-F44B-21B0-FCD6C9B5E873}"/>
                </a:ext>
              </a:extLst>
            </p:cNvPr>
            <p:cNvSpPr txBox="1"/>
            <p:nvPr/>
          </p:nvSpPr>
          <p:spPr>
            <a:xfrm>
              <a:off x="1852173" y="3614827"/>
              <a:ext cx="54053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Funil: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16" name="CaixaDeTexto 15">
              <a:extLst>
                <a:ext uri="{FF2B5EF4-FFF2-40B4-BE49-F238E27FC236}">
                  <a16:creationId xmlns:a16="http://schemas.microsoft.com/office/drawing/2014/main" id="{01129785-E8F9-D010-A26D-853BC307AC33}"/>
                </a:ext>
              </a:extLst>
            </p:cNvPr>
            <p:cNvSpPr txBox="1"/>
            <p:nvPr/>
          </p:nvSpPr>
          <p:spPr>
            <a:xfrm>
              <a:off x="1840744" y="4058808"/>
              <a:ext cx="130292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Direcionamento: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cxnSp>
          <p:nvCxnSpPr>
            <p:cNvPr id="99" name="Conector Reto 98">
              <a:extLst>
                <a:ext uri="{FF2B5EF4-FFF2-40B4-BE49-F238E27FC236}">
                  <a16:creationId xmlns:a16="http://schemas.microsoft.com/office/drawing/2014/main" id="{FD1B9E04-17CC-CC69-10EA-C27B67451447}"/>
                </a:ext>
              </a:extLst>
            </p:cNvPr>
            <p:cNvCxnSpPr>
              <a:cxnSpLocks/>
            </p:cNvCxnSpPr>
            <p:nvPr/>
          </p:nvCxnSpPr>
          <p:spPr>
            <a:xfrm>
              <a:off x="4540033" y="1686169"/>
              <a:ext cx="0" cy="3482183"/>
            </a:xfrm>
            <a:prstGeom prst="line">
              <a:avLst/>
            </a:prstGeom>
            <a:ln w="25400">
              <a:solidFill>
                <a:srgbClr val="04D9C4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" name="CaixaDeTexto 8">
              <a:extLst>
                <a:ext uri="{FF2B5EF4-FFF2-40B4-BE49-F238E27FC236}">
                  <a16:creationId xmlns:a16="http://schemas.microsoft.com/office/drawing/2014/main" id="{8034E1D9-B7BA-2E5C-C203-6FC7A0742485}"/>
                </a:ext>
              </a:extLst>
            </p:cNvPr>
            <p:cNvSpPr txBox="1"/>
            <p:nvPr/>
          </p:nvSpPr>
          <p:spPr>
            <a:xfrm>
              <a:off x="2503958" y="1814627"/>
              <a:ext cx="119455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10/12 terça-feira</a:t>
              </a:r>
            </a:p>
          </p:txBody>
        </p:sp>
        <p:sp>
          <p:nvSpPr>
            <p:cNvPr id="20" name="CaixaDeTexto 10">
              <a:extLst>
                <a:ext uri="{FF2B5EF4-FFF2-40B4-BE49-F238E27FC236}">
                  <a16:creationId xmlns:a16="http://schemas.microsoft.com/office/drawing/2014/main" id="{0543CD73-CC37-C2C7-40C1-48FCB055CCF8}"/>
                </a:ext>
              </a:extLst>
            </p:cNvPr>
            <p:cNvSpPr txBox="1"/>
            <p:nvPr/>
          </p:nvSpPr>
          <p:spPr>
            <a:xfrm>
              <a:off x="2506378" y="2092786"/>
              <a:ext cx="203365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dirty="0" err="1">
                  <a:solidFill>
                    <a:srgbClr val="161F28"/>
                  </a:solidFill>
                  <a:latin typeface="Usual Light" panose="020B0403030403020204" pitchFamily="34" charset="77"/>
                </a:rPr>
                <a:t>Takayuki</a:t>
              </a:r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 Maeda x Sr. Valcir do Carmo </a:t>
              </a:r>
              <a:endParaRPr lang="pt-BR" sz="10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21" name="CaixaDeTexto 12">
              <a:extLst>
                <a:ext uri="{FF2B5EF4-FFF2-40B4-BE49-F238E27FC236}">
                  <a16:creationId xmlns:a16="http://schemas.microsoft.com/office/drawing/2014/main" id="{6A21A5EA-1EC7-AC29-8FDB-EACBAD25A117}"/>
                </a:ext>
              </a:extLst>
            </p:cNvPr>
            <p:cNvSpPr txBox="1"/>
            <p:nvPr/>
          </p:nvSpPr>
          <p:spPr>
            <a:xfrm>
              <a:off x="2495600" y="3284984"/>
              <a:ext cx="75052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Carrossel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22" name="CaixaDeTexto 14">
              <a:extLst>
                <a:ext uri="{FF2B5EF4-FFF2-40B4-BE49-F238E27FC236}">
                  <a16:creationId xmlns:a16="http://schemas.microsoft.com/office/drawing/2014/main" id="{97BB2C8A-ACC4-FD09-0DC1-BA55EC94A160}"/>
                </a:ext>
              </a:extLst>
            </p:cNvPr>
            <p:cNvSpPr txBox="1"/>
            <p:nvPr/>
          </p:nvSpPr>
          <p:spPr>
            <a:xfrm>
              <a:off x="2495600" y="3614827"/>
              <a:ext cx="48603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Meio</a:t>
              </a:r>
            </a:p>
          </p:txBody>
        </p:sp>
        <p:sp>
          <p:nvSpPr>
            <p:cNvPr id="23" name="CaixaDeTexto 15">
              <a:extLst>
                <a:ext uri="{FF2B5EF4-FFF2-40B4-BE49-F238E27FC236}">
                  <a16:creationId xmlns:a16="http://schemas.microsoft.com/office/drawing/2014/main" id="{1B11B958-2928-6DE8-0230-87DFFF8F162F}"/>
                </a:ext>
              </a:extLst>
            </p:cNvPr>
            <p:cNvSpPr txBox="1"/>
            <p:nvPr/>
          </p:nvSpPr>
          <p:spPr>
            <a:xfrm>
              <a:off x="1840743" y="4305029"/>
              <a:ext cx="2699287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pt-BR" sz="1000" dirty="0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Contar a história do algodão no Brasil</a:t>
              </a:r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, sobre o pioneirismo do </a:t>
              </a:r>
              <a:r>
                <a:rPr lang="pt-BR" sz="1000" dirty="0" err="1">
                  <a:solidFill>
                    <a:srgbClr val="161F28"/>
                  </a:solidFill>
                  <a:latin typeface="Usual Light" panose="020B0403030403020204" pitchFamily="34" charset="77"/>
                </a:rPr>
                <a:t>Takayuki</a:t>
              </a:r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 Maeda e de como ela se cruza com a </a:t>
              </a:r>
              <a:r>
                <a:rPr lang="pt-BR" sz="1000" dirty="0" err="1">
                  <a:solidFill>
                    <a:srgbClr val="161F28"/>
                  </a:solidFill>
                  <a:latin typeface="Usual Light" panose="020B0403030403020204" pitchFamily="34" charset="77"/>
                </a:rPr>
                <a:t>Art</a:t>
              </a:r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 Cotton por meio da parceria do Sr. Valcir (fundador da empresa)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24" name="CaixaDeTexto 8">
              <a:extLst>
                <a:ext uri="{FF2B5EF4-FFF2-40B4-BE49-F238E27FC236}">
                  <a16:creationId xmlns:a16="http://schemas.microsoft.com/office/drawing/2014/main" id="{81A6E122-D2DD-B2D6-410D-550A5E69926F}"/>
                </a:ext>
              </a:extLst>
            </p:cNvPr>
            <p:cNvSpPr txBox="1"/>
            <p:nvPr/>
          </p:nvSpPr>
          <p:spPr>
            <a:xfrm>
              <a:off x="4649709" y="1813178"/>
              <a:ext cx="56545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Data: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25" name="CaixaDeTexto 10">
              <a:extLst>
                <a:ext uri="{FF2B5EF4-FFF2-40B4-BE49-F238E27FC236}">
                  <a16:creationId xmlns:a16="http://schemas.microsoft.com/office/drawing/2014/main" id="{D92E30DD-EFA5-5400-3BC1-3B1523EF3A64}"/>
                </a:ext>
              </a:extLst>
            </p:cNvPr>
            <p:cNvSpPr txBox="1"/>
            <p:nvPr/>
          </p:nvSpPr>
          <p:spPr>
            <a:xfrm>
              <a:off x="4649709" y="2101210"/>
              <a:ext cx="63170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Tema:</a:t>
              </a:r>
              <a:endParaRPr lang="pt-BR" sz="10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26" name="CaixaDeTexto 12">
              <a:extLst>
                <a:ext uri="{FF2B5EF4-FFF2-40B4-BE49-F238E27FC236}">
                  <a16:creationId xmlns:a16="http://schemas.microsoft.com/office/drawing/2014/main" id="{5E4B5698-892E-7D87-BBCB-64FA5B626FB9}"/>
                </a:ext>
              </a:extLst>
            </p:cNvPr>
            <p:cNvSpPr txBox="1"/>
            <p:nvPr/>
          </p:nvSpPr>
          <p:spPr>
            <a:xfrm>
              <a:off x="4655515" y="3269923"/>
              <a:ext cx="77136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Formato: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27" name="CaixaDeTexto 14">
              <a:extLst>
                <a:ext uri="{FF2B5EF4-FFF2-40B4-BE49-F238E27FC236}">
                  <a16:creationId xmlns:a16="http://schemas.microsoft.com/office/drawing/2014/main" id="{6BB74679-4897-17B2-DDF7-017A23C7CBCD}"/>
                </a:ext>
              </a:extLst>
            </p:cNvPr>
            <p:cNvSpPr txBox="1"/>
            <p:nvPr/>
          </p:nvSpPr>
          <p:spPr>
            <a:xfrm>
              <a:off x="4654354" y="3613378"/>
              <a:ext cx="54053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Funil: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28" name="CaixaDeTexto 15">
              <a:extLst>
                <a:ext uri="{FF2B5EF4-FFF2-40B4-BE49-F238E27FC236}">
                  <a16:creationId xmlns:a16="http://schemas.microsoft.com/office/drawing/2014/main" id="{AEDA7B37-6113-0C84-8CD8-6CD3AB74B337}"/>
                </a:ext>
              </a:extLst>
            </p:cNvPr>
            <p:cNvSpPr txBox="1"/>
            <p:nvPr/>
          </p:nvSpPr>
          <p:spPr>
            <a:xfrm>
              <a:off x="4642925" y="4057359"/>
              <a:ext cx="130292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Direcionamento: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30" name="CaixaDeTexto 8">
              <a:extLst>
                <a:ext uri="{FF2B5EF4-FFF2-40B4-BE49-F238E27FC236}">
                  <a16:creationId xmlns:a16="http://schemas.microsoft.com/office/drawing/2014/main" id="{E88CEFDE-6B0F-5E10-C423-CA47ED78FAB1}"/>
                </a:ext>
              </a:extLst>
            </p:cNvPr>
            <p:cNvSpPr txBox="1"/>
            <p:nvPr/>
          </p:nvSpPr>
          <p:spPr>
            <a:xfrm>
              <a:off x="5306139" y="1813178"/>
              <a:ext cx="127310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12/12 quinta-feira</a:t>
              </a:r>
            </a:p>
          </p:txBody>
        </p:sp>
        <p:sp>
          <p:nvSpPr>
            <p:cNvPr id="31" name="CaixaDeTexto 10">
              <a:extLst>
                <a:ext uri="{FF2B5EF4-FFF2-40B4-BE49-F238E27FC236}">
                  <a16:creationId xmlns:a16="http://schemas.microsoft.com/office/drawing/2014/main" id="{2E0AB43F-D7A7-16CE-6BCE-96D79E04BAB6}"/>
                </a:ext>
              </a:extLst>
            </p:cNvPr>
            <p:cNvSpPr txBox="1"/>
            <p:nvPr/>
          </p:nvSpPr>
          <p:spPr>
            <a:xfrm>
              <a:off x="5308559" y="2091337"/>
              <a:ext cx="203365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O segredo do beneficiamento perfeito</a:t>
              </a:r>
              <a:endParaRPr lang="pt-BR" sz="10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32" name="CaixaDeTexto 12">
              <a:extLst>
                <a:ext uri="{FF2B5EF4-FFF2-40B4-BE49-F238E27FC236}">
                  <a16:creationId xmlns:a16="http://schemas.microsoft.com/office/drawing/2014/main" id="{84820ED4-1BE8-FAB5-99A4-527F44185AC4}"/>
                </a:ext>
              </a:extLst>
            </p:cNvPr>
            <p:cNvSpPr txBox="1"/>
            <p:nvPr/>
          </p:nvSpPr>
          <p:spPr>
            <a:xfrm>
              <a:off x="5297781" y="3283535"/>
              <a:ext cx="9669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Post estático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33" name="CaixaDeTexto 14">
              <a:extLst>
                <a:ext uri="{FF2B5EF4-FFF2-40B4-BE49-F238E27FC236}">
                  <a16:creationId xmlns:a16="http://schemas.microsoft.com/office/drawing/2014/main" id="{B6EEB04D-8B0A-FEC1-8F9F-FA7D4782DD91}"/>
                </a:ext>
              </a:extLst>
            </p:cNvPr>
            <p:cNvSpPr txBox="1"/>
            <p:nvPr/>
          </p:nvSpPr>
          <p:spPr>
            <a:xfrm>
              <a:off x="5297781" y="3613378"/>
              <a:ext cx="48603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Meio</a:t>
              </a:r>
            </a:p>
          </p:txBody>
        </p:sp>
        <p:sp>
          <p:nvSpPr>
            <p:cNvPr id="34" name="CaixaDeTexto 15">
              <a:extLst>
                <a:ext uri="{FF2B5EF4-FFF2-40B4-BE49-F238E27FC236}">
                  <a16:creationId xmlns:a16="http://schemas.microsoft.com/office/drawing/2014/main" id="{3C7F8C12-70C8-F499-5100-80CFC07D2F1E}"/>
                </a:ext>
              </a:extLst>
            </p:cNvPr>
            <p:cNvSpPr txBox="1"/>
            <p:nvPr/>
          </p:nvSpPr>
          <p:spPr>
            <a:xfrm>
              <a:off x="4642924" y="4303580"/>
              <a:ext cx="269928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u="none" strike="noStrike" dirty="0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Reafirmar a proposta de valor da </a:t>
              </a:r>
              <a:r>
                <a:rPr lang="pt-BR" sz="1000" u="none" strike="noStrike" dirty="0" err="1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Art</a:t>
              </a:r>
              <a:r>
                <a:rPr lang="pt-BR" sz="1000" u="none" strike="noStrike" dirty="0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 Cotton e a importância de suas soluções para a eficiência no beneficiamento do algodão.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667357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F585B166-EC4F-5F2E-385D-6AD463AD618F}"/>
              </a:ext>
            </a:extLst>
          </p:cNvPr>
          <p:cNvSpPr txBox="1"/>
          <p:nvPr/>
        </p:nvSpPr>
        <p:spPr>
          <a:xfrm>
            <a:off x="268096" y="564945"/>
            <a:ext cx="54678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rgbClr val="04D9C4"/>
                </a:solidFill>
                <a:latin typeface="Monument Extended" pitchFamily="2" charset="77"/>
              </a:rPr>
              <a:t>Terceira semana</a:t>
            </a:r>
          </a:p>
        </p:txBody>
      </p: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523B166A-0FF3-311D-8425-7C3B66FE1863}"/>
              </a:ext>
            </a:extLst>
          </p:cNvPr>
          <p:cNvCxnSpPr>
            <a:cxnSpLocks/>
          </p:cNvCxnSpPr>
          <p:nvPr/>
        </p:nvCxnSpPr>
        <p:spPr>
          <a:xfrm>
            <a:off x="434110" y="369454"/>
            <a:ext cx="953192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E239D5DA-8277-54A6-37DA-A4E9479CB44B}"/>
              </a:ext>
            </a:extLst>
          </p:cNvPr>
          <p:cNvSpPr txBox="1"/>
          <p:nvPr/>
        </p:nvSpPr>
        <p:spPr>
          <a:xfrm>
            <a:off x="10095345" y="238649"/>
            <a:ext cx="19119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latin typeface="Usual Light" panose="020B0403030403020204" pitchFamily="34" charset="77"/>
              </a:rPr>
              <a:t>Planejamento mensal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FAE103B-DF67-5BD5-5BCF-C525CA290CDB}"/>
              </a:ext>
            </a:extLst>
          </p:cNvPr>
          <p:cNvSpPr txBox="1"/>
          <p:nvPr/>
        </p:nvSpPr>
        <p:spPr>
          <a:xfrm>
            <a:off x="221672" y="6325413"/>
            <a:ext cx="10806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latin typeface="Usual Light" panose="020B0403030403020204" pitchFamily="34" charset="77"/>
              </a:rPr>
              <a:t>Musa Criativa</a:t>
            </a: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DB74C6B2-3159-47F9-C9A8-467D2D1194EF}"/>
              </a:ext>
            </a:extLst>
          </p:cNvPr>
          <p:cNvCxnSpPr>
            <a:cxnSpLocks/>
          </p:cNvCxnSpPr>
          <p:nvPr/>
        </p:nvCxnSpPr>
        <p:spPr>
          <a:xfrm>
            <a:off x="1426977" y="6463627"/>
            <a:ext cx="10520217" cy="18472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8" name="Group 37">
            <a:extLst>
              <a:ext uri="{FF2B5EF4-FFF2-40B4-BE49-F238E27FC236}">
                <a16:creationId xmlns:a16="http://schemas.microsoft.com/office/drawing/2014/main" id="{AAB42FB7-E453-1913-6A52-35AC1D869186}"/>
              </a:ext>
            </a:extLst>
          </p:cNvPr>
          <p:cNvGrpSpPr/>
          <p:nvPr/>
        </p:nvGrpSpPr>
        <p:grpSpPr>
          <a:xfrm>
            <a:off x="1789297" y="1686169"/>
            <a:ext cx="8613407" cy="3940850"/>
            <a:chOff x="1840743" y="1686169"/>
            <a:chExt cx="8613407" cy="3940850"/>
          </a:xfrm>
        </p:grpSpPr>
        <p:sp>
          <p:nvSpPr>
            <p:cNvPr id="9" name="CaixaDeTexto 8">
              <a:extLst>
                <a:ext uri="{FF2B5EF4-FFF2-40B4-BE49-F238E27FC236}">
                  <a16:creationId xmlns:a16="http://schemas.microsoft.com/office/drawing/2014/main" id="{68B54BA9-2E99-321C-6C92-351EE38B936B}"/>
                </a:ext>
              </a:extLst>
            </p:cNvPr>
            <p:cNvSpPr txBox="1"/>
            <p:nvPr/>
          </p:nvSpPr>
          <p:spPr>
            <a:xfrm>
              <a:off x="1847528" y="1814627"/>
              <a:ext cx="56545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Data: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11" name="CaixaDeTexto 10">
              <a:extLst>
                <a:ext uri="{FF2B5EF4-FFF2-40B4-BE49-F238E27FC236}">
                  <a16:creationId xmlns:a16="http://schemas.microsoft.com/office/drawing/2014/main" id="{812E3085-2A79-298F-282C-8AEF2AF3C99C}"/>
                </a:ext>
              </a:extLst>
            </p:cNvPr>
            <p:cNvSpPr txBox="1"/>
            <p:nvPr/>
          </p:nvSpPr>
          <p:spPr>
            <a:xfrm>
              <a:off x="1847528" y="2102659"/>
              <a:ext cx="63170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Tema:</a:t>
              </a:r>
              <a:endParaRPr lang="pt-BR" sz="10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13" name="CaixaDeTexto 12">
              <a:extLst>
                <a:ext uri="{FF2B5EF4-FFF2-40B4-BE49-F238E27FC236}">
                  <a16:creationId xmlns:a16="http://schemas.microsoft.com/office/drawing/2014/main" id="{F75262D7-9260-EDB7-48EE-0550EEA45A8E}"/>
                </a:ext>
              </a:extLst>
            </p:cNvPr>
            <p:cNvSpPr txBox="1"/>
            <p:nvPr/>
          </p:nvSpPr>
          <p:spPr>
            <a:xfrm>
              <a:off x="1853334" y="3271372"/>
              <a:ext cx="77136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Formato: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15" name="CaixaDeTexto 14">
              <a:extLst>
                <a:ext uri="{FF2B5EF4-FFF2-40B4-BE49-F238E27FC236}">
                  <a16:creationId xmlns:a16="http://schemas.microsoft.com/office/drawing/2014/main" id="{E479A107-DB78-F44B-21B0-FCD6C9B5E873}"/>
                </a:ext>
              </a:extLst>
            </p:cNvPr>
            <p:cNvSpPr txBox="1"/>
            <p:nvPr/>
          </p:nvSpPr>
          <p:spPr>
            <a:xfrm>
              <a:off x="1852173" y="3614827"/>
              <a:ext cx="54053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Funil: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16" name="CaixaDeTexto 15">
              <a:extLst>
                <a:ext uri="{FF2B5EF4-FFF2-40B4-BE49-F238E27FC236}">
                  <a16:creationId xmlns:a16="http://schemas.microsoft.com/office/drawing/2014/main" id="{01129785-E8F9-D010-A26D-853BC307AC33}"/>
                </a:ext>
              </a:extLst>
            </p:cNvPr>
            <p:cNvSpPr txBox="1"/>
            <p:nvPr/>
          </p:nvSpPr>
          <p:spPr>
            <a:xfrm>
              <a:off x="1840744" y="4058808"/>
              <a:ext cx="130292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Direcionamento: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cxnSp>
          <p:nvCxnSpPr>
            <p:cNvPr id="99" name="Conector Reto 98">
              <a:extLst>
                <a:ext uri="{FF2B5EF4-FFF2-40B4-BE49-F238E27FC236}">
                  <a16:creationId xmlns:a16="http://schemas.microsoft.com/office/drawing/2014/main" id="{FD1B9E04-17CC-CC69-10EA-C27B67451447}"/>
                </a:ext>
              </a:extLst>
            </p:cNvPr>
            <p:cNvCxnSpPr>
              <a:cxnSpLocks/>
            </p:cNvCxnSpPr>
            <p:nvPr/>
          </p:nvCxnSpPr>
          <p:spPr>
            <a:xfrm>
              <a:off x="4540033" y="1686169"/>
              <a:ext cx="0" cy="3482183"/>
            </a:xfrm>
            <a:prstGeom prst="line">
              <a:avLst/>
            </a:prstGeom>
            <a:ln w="25400">
              <a:solidFill>
                <a:srgbClr val="04D9C4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" name="CaixaDeTexto 8">
              <a:extLst>
                <a:ext uri="{FF2B5EF4-FFF2-40B4-BE49-F238E27FC236}">
                  <a16:creationId xmlns:a16="http://schemas.microsoft.com/office/drawing/2014/main" id="{8034E1D9-B7BA-2E5C-C203-6FC7A0742485}"/>
                </a:ext>
              </a:extLst>
            </p:cNvPr>
            <p:cNvSpPr txBox="1"/>
            <p:nvPr/>
          </p:nvSpPr>
          <p:spPr>
            <a:xfrm>
              <a:off x="2503958" y="1814627"/>
              <a:ext cx="141577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16/12 segunda-feira</a:t>
              </a:r>
            </a:p>
          </p:txBody>
        </p:sp>
        <p:sp>
          <p:nvSpPr>
            <p:cNvPr id="20" name="CaixaDeTexto 10">
              <a:extLst>
                <a:ext uri="{FF2B5EF4-FFF2-40B4-BE49-F238E27FC236}">
                  <a16:creationId xmlns:a16="http://schemas.microsoft.com/office/drawing/2014/main" id="{0543CD73-CC37-C2C7-40C1-48FCB055CCF8}"/>
                </a:ext>
              </a:extLst>
            </p:cNvPr>
            <p:cNvSpPr txBox="1"/>
            <p:nvPr/>
          </p:nvSpPr>
          <p:spPr>
            <a:xfrm>
              <a:off x="2506378" y="2092786"/>
              <a:ext cx="203365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u="none" strike="noStrike" dirty="0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Aumento de produtividade com qualidade</a:t>
              </a:r>
            </a:p>
          </p:txBody>
        </p:sp>
        <p:sp>
          <p:nvSpPr>
            <p:cNvPr id="21" name="CaixaDeTexto 12">
              <a:extLst>
                <a:ext uri="{FF2B5EF4-FFF2-40B4-BE49-F238E27FC236}">
                  <a16:creationId xmlns:a16="http://schemas.microsoft.com/office/drawing/2014/main" id="{6A21A5EA-1EC7-AC29-8FDB-EACBAD25A117}"/>
                </a:ext>
              </a:extLst>
            </p:cNvPr>
            <p:cNvSpPr txBox="1"/>
            <p:nvPr/>
          </p:nvSpPr>
          <p:spPr>
            <a:xfrm>
              <a:off x="2495600" y="3284984"/>
              <a:ext cx="9669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Post estático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22" name="CaixaDeTexto 14">
              <a:extLst>
                <a:ext uri="{FF2B5EF4-FFF2-40B4-BE49-F238E27FC236}">
                  <a16:creationId xmlns:a16="http://schemas.microsoft.com/office/drawing/2014/main" id="{97BB2C8A-ACC4-FD09-0DC1-BA55EC94A160}"/>
                </a:ext>
              </a:extLst>
            </p:cNvPr>
            <p:cNvSpPr txBox="1"/>
            <p:nvPr/>
          </p:nvSpPr>
          <p:spPr>
            <a:xfrm>
              <a:off x="2495600" y="3614827"/>
              <a:ext cx="48603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Meio</a:t>
              </a:r>
            </a:p>
          </p:txBody>
        </p:sp>
        <p:sp>
          <p:nvSpPr>
            <p:cNvPr id="23" name="CaixaDeTexto 15">
              <a:extLst>
                <a:ext uri="{FF2B5EF4-FFF2-40B4-BE49-F238E27FC236}">
                  <a16:creationId xmlns:a16="http://schemas.microsoft.com/office/drawing/2014/main" id="{1B11B958-2928-6DE8-0230-87DFFF8F162F}"/>
                </a:ext>
              </a:extLst>
            </p:cNvPr>
            <p:cNvSpPr txBox="1"/>
            <p:nvPr/>
          </p:nvSpPr>
          <p:spPr>
            <a:xfrm>
              <a:off x="1840743" y="4305029"/>
              <a:ext cx="269928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u="none" strike="noStrike" dirty="0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Enfatizar a qualidade superior dos produtos, destacando como isso se traduz em maior durabilidade e robustez para as operações industriais, especialmente com as reconhecidas costelas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24" name="CaixaDeTexto 8">
              <a:extLst>
                <a:ext uri="{FF2B5EF4-FFF2-40B4-BE49-F238E27FC236}">
                  <a16:creationId xmlns:a16="http://schemas.microsoft.com/office/drawing/2014/main" id="{81A6E122-D2DD-B2D6-410D-550A5E69926F}"/>
                </a:ext>
              </a:extLst>
            </p:cNvPr>
            <p:cNvSpPr txBox="1"/>
            <p:nvPr/>
          </p:nvSpPr>
          <p:spPr>
            <a:xfrm>
              <a:off x="4649709" y="1813178"/>
              <a:ext cx="56545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Data: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25" name="CaixaDeTexto 10">
              <a:extLst>
                <a:ext uri="{FF2B5EF4-FFF2-40B4-BE49-F238E27FC236}">
                  <a16:creationId xmlns:a16="http://schemas.microsoft.com/office/drawing/2014/main" id="{D92E30DD-EFA5-5400-3BC1-3B1523EF3A64}"/>
                </a:ext>
              </a:extLst>
            </p:cNvPr>
            <p:cNvSpPr txBox="1"/>
            <p:nvPr/>
          </p:nvSpPr>
          <p:spPr>
            <a:xfrm>
              <a:off x="4649709" y="2101210"/>
              <a:ext cx="63170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Tema:</a:t>
              </a:r>
              <a:endParaRPr lang="pt-BR" sz="10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26" name="CaixaDeTexto 12">
              <a:extLst>
                <a:ext uri="{FF2B5EF4-FFF2-40B4-BE49-F238E27FC236}">
                  <a16:creationId xmlns:a16="http://schemas.microsoft.com/office/drawing/2014/main" id="{5E4B5698-892E-7D87-BBCB-64FA5B626FB9}"/>
                </a:ext>
              </a:extLst>
            </p:cNvPr>
            <p:cNvSpPr txBox="1"/>
            <p:nvPr/>
          </p:nvSpPr>
          <p:spPr>
            <a:xfrm>
              <a:off x="4655515" y="3269923"/>
              <a:ext cx="77136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Formato: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27" name="CaixaDeTexto 14">
              <a:extLst>
                <a:ext uri="{FF2B5EF4-FFF2-40B4-BE49-F238E27FC236}">
                  <a16:creationId xmlns:a16="http://schemas.microsoft.com/office/drawing/2014/main" id="{6BB74679-4897-17B2-DDF7-017A23C7CBCD}"/>
                </a:ext>
              </a:extLst>
            </p:cNvPr>
            <p:cNvSpPr txBox="1"/>
            <p:nvPr/>
          </p:nvSpPr>
          <p:spPr>
            <a:xfrm>
              <a:off x="4654354" y="3613378"/>
              <a:ext cx="54053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Funil: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28" name="CaixaDeTexto 15">
              <a:extLst>
                <a:ext uri="{FF2B5EF4-FFF2-40B4-BE49-F238E27FC236}">
                  <a16:creationId xmlns:a16="http://schemas.microsoft.com/office/drawing/2014/main" id="{AEDA7B37-6113-0C84-8CD8-6CD3AB74B337}"/>
                </a:ext>
              </a:extLst>
            </p:cNvPr>
            <p:cNvSpPr txBox="1"/>
            <p:nvPr/>
          </p:nvSpPr>
          <p:spPr>
            <a:xfrm>
              <a:off x="4642925" y="4057359"/>
              <a:ext cx="130292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Direcionamento: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30" name="CaixaDeTexto 8">
              <a:extLst>
                <a:ext uri="{FF2B5EF4-FFF2-40B4-BE49-F238E27FC236}">
                  <a16:creationId xmlns:a16="http://schemas.microsoft.com/office/drawing/2014/main" id="{E88CEFDE-6B0F-5E10-C423-CA47ED78FAB1}"/>
                </a:ext>
              </a:extLst>
            </p:cNvPr>
            <p:cNvSpPr txBox="1"/>
            <p:nvPr/>
          </p:nvSpPr>
          <p:spPr>
            <a:xfrm>
              <a:off x="5306139" y="1813178"/>
              <a:ext cx="128112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18/12 quarta-feira</a:t>
              </a:r>
            </a:p>
          </p:txBody>
        </p:sp>
        <p:sp>
          <p:nvSpPr>
            <p:cNvPr id="31" name="CaixaDeTexto 10">
              <a:extLst>
                <a:ext uri="{FF2B5EF4-FFF2-40B4-BE49-F238E27FC236}">
                  <a16:creationId xmlns:a16="http://schemas.microsoft.com/office/drawing/2014/main" id="{2E0AB43F-D7A7-16CE-6BCE-96D79E04BAB6}"/>
                </a:ext>
              </a:extLst>
            </p:cNvPr>
            <p:cNvSpPr txBox="1"/>
            <p:nvPr/>
          </p:nvSpPr>
          <p:spPr>
            <a:xfrm>
              <a:off x="5308559" y="2091337"/>
              <a:ext cx="203365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u="none" strike="noStrike" dirty="0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Transforme sua produção de algodão</a:t>
              </a:r>
            </a:p>
          </p:txBody>
        </p:sp>
        <p:sp>
          <p:nvSpPr>
            <p:cNvPr id="32" name="CaixaDeTexto 12">
              <a:extLst>
                <a:ext uri="{FF2B5EF4-FFF2-40B4-BE49-F238E27FC236}">
                  <a16:creationId xmlns:a16="http://schemas.microsoft.com/office/drawing/2014/main" id="{84820ED4-1BE8-FAB5-99A4-527F44185AC4}"/>
                </a:ext>
              </a:extLst>
            </p:cNvPr>
            <p:cNvSpPr txBox="1"/>
            <p:nvPr/>
          </p:nvSpPr>
          <p:spPr>
            <a:xfrm>
              <a:off x="5297781" y="3283535"/>
              <a:ext cx="75052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Carrossel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33" name="CaixaDeTexto 14">
              <a:extLst>
                <a:ext uri="{FF2B5EF4-FFF2-40B4-BE49-F238E27FC236}">
                  <a16:creationId xmlns:a16="http://schemas.microsoft.com/office/drawing/2014/main" id="{B6EEB04D-8B0A-FEC1-8F9F-FA7D4782DD91}"/>
                </a:ext>
              </a:extLst>
            </p:cNvPr>
            <p:cNvSpPr txBox="1"/>
            <p:nvPr/>
          </p:nvSpPr>
          <p:spPr>
            <a:xfrm>
              <a:off x="5297781" y="3613378"/>
              <a:ext cx="48603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Meio</a:t>
              </a:r>
            </a:p>
          </p:txBody>
        </p:sp>
        <p:sp>
          <p:nvSpPr>
            <p:cNvPr id="34" name="CaixaDeTexto 15">
              <a:extLst>
                <a:ext uri="{FF2B5EF4-FFF2-40B4-BE49-F238E27FC236}">
                  <a16:creationId xmlns:a16="http://schemas.microsoft.com/office/drawing/2014/main" id="{3C7F8C12-70C8-F499-5100-80CFC07D2F1E}"/>
                </a:ext>
              </a:extLst>
            </p:cNvPr>
            <p:cNvSpPr txBox="1"/>
            <p:nvPr/>
          </p:nvSpPr>
          <p:spPr>
            <a:xfrm>
              <a:off x="4642924" y="4303580"/>
              <a:ext cx="2699287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Costelas e separadores de serras – Eficiência em cada fibra;</a:t>
              </a:r>
            </a:p>
            <a:p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Mancais e réguas de aço para fixação das costelas – Durabilidade garantida;</a:t>
              </a:r>
            </a:p>
            <a:p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Escovas de crina, aço e nylon – Limpeza precisa;</a:t>
              </a:r>
            </a:p>
            <a:p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Barra de alumínio do limpa pluma – Tecnicamente superior.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cxnSp>
          <p:nvCxnSpPr>
            <p:cNvPr id="3" name="Conector Reto 98">
              <a:extLst>
                <a:ext uri="{FF2B5EF4-FFF2-40B4-BE49-F238E27FC236}">
                  <a16:creationId xmlns:a16="http://schemas.microsoft.com/office/drawing/2014/main" id="{659EBA92-FFA9-DBD0-7F38-2C71F538949B}"/>
                </a:ext>
              </a:extLst>
            </p:cNvPr>
            <p:cNvCxnSpPr>
              <a:cxnSpLocks/>
            </p:cNvCxnSpPr>
            <p:nvPr/>
          </p:nvCxnSpPr>
          <p:spPr>
            <a:xfrm>
              <a:off x="7651968" y="1687908"/>
              <a:ext cx="0" cy="3482183"/>
            </a:xfrm>
            <a:prstGeom prst="line">
              <a:avLst/>
            </a:prstGeom>
            <a:ln w="25400">
              <a:solidFill>
                <a:srgbClr val="04D9C4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CaixaDeTexto 8">
              <a:extLst>
                <a:ext uri="{FF2B5EF4-FFF2-40B4-BE49-F238E27FC236}">
                  <a16:creationId xmlns:a16="http://schemas.microsoft.com/office/drawing/2014/main" id="{28E45F84-7974-5E55-8EA7-7BEEF3AA1897}"/>
                </a:ext>
              </a:extLst>
            </p:cNvPr>
            <p:cNvSpPr txBox="1"/>
            <p:nvPr/>
          </p:nvSpPr>
          <p:spPr>
            <a:xfrm>
              <a:off x="7761644" y="1814917"/>
              <a:ext cx="56545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Data: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12" name="CaixaDeTexto 10">
              <a:extLst>
                <a:ext uri="{FF2B5EF4-FFF2-40B4-BE49-F238E27FC236}">
                  <a16:creationId xmlns:a16="http://schemas.microsoft.com/office/drawing/2014/main" id="{27A13C1F-E574-F3B4-D82F-2B80399053F2}"/>
                </a:ext>
              </a:extLst>
            </p:cNvPr>
            <p:cNvSpPr txBox="1"/>
            <p:nvPr/>
          </p:nvSpPr>
          <p:spPr>
            <a:xfrm>
              <a:off x="7761644" y="2102949"/>
              <a:ext cx="63170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Tema:</a:t>
              </a:r>
              <a:endParaRPr lang="pt-BR" sz="10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14" name="CaixaDeTexto 12">
              <a:extLst>
                <a:ext uri="{FF2B5EF4-FFF2-40B4-BE49-F238E27FC236}">
                  <a16:creationId xmlns:a16="http://schemas.microsoft.com/office/drawing/2014/main" id="{C01E4868-79B6-A2ED-1892-05A689E95E2C}"/>
                </a:ext>
              </a:extLst>
            </p:cNvPr>
            <p:cNvSpPr txBox="1"/>
            <p:nvPr/>
          </p:nvSpPr>
          <p:spPr>
            <a:xfrm>
              <a:off x="7767450" y="3271662"/>
              <a:ext cx="77136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Formato: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17" name="CaixaDeTexto 14">
              <a:extLst>
                <a:ext uri="{FF2B5EF4-FFF2-40B4-BE49-F238E27FC236}">
                  <a16:creationId xmlns:a16="http://schemas.microsoft.com/office/drawing/2014/main" id="{CD3D63B2-ACC4-0637-85C7-2A5C61B79165}"/>
                </a:ext>
              </a:extLst>
            </p:cNvPr>
            <p:cNvSpPr txBox="1"/>
            <p:nvPr/>
          </p:nvSpPr>
          <p:spPr>
            <a:xfrm>
              <a:off x="7766289" y="3615117"/>
              <a:ext cx="54053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Funil: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18" name="CaixaDeTexto 15">
              <a:extLst>
                <a:ext uri="{FF2B5EF4-FFF2-40B4-BE49-F238E27FC236}">
                  <a16:creationId xmlns:a16="http://schemas.microsoft.com/office/drawing/2014/main" id="{6CB1B010-A529-CCAD-0DBC-2608ACB89358}"/>
                </a:ext>
              </a:extLst>
            </p:cNvPr>
            <p:cNvSpPr txBox="1"/>
            <p:nvPr/>
          </p:nvSpPr>
          <p:spPr>
            <a:xfrm>
              <a:off x="7754860" y="4059098"/>
              <a:ext cx="130292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Direcionamento: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19" name="CaixaDeTexto 8">
              <a:extLst>
                <a:ext uri="{FF2B5EF4-FFF2-40B4-BE49-F238E27FC236}">
                  <a16:creationId xmlns:a16="http://schemas.microsoft.com/office/drawing/2014/main" id="{AA69B5FB-DD6E-F0E3-73E7-50E1FD35A40B}"/>
                </a:ext>
              </a:extLst>
            </p:cNvPr>
            <p:cNvSpPr txBox="1"/>
            <p:nvPr/>
          </p:nvSpPr>
          <p:spPr>
            <a:xfrm>
              <a:off x="8418074" y="1814917"/>
              <a:ext cx="127310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20/12 quinta-feira</a:t>
              </a:r>
            </a:p>
          </p:txBody>
        </p:sp>
        <p:sp>
          <p:nvSpPr>
            <p:cNvPr id="29" name="CaixaDeTexto 10">
              <a:extLst>
                <a:ext uri="{FF2B5EF4-FFF2-40B4-BE49-F238E27FC236}">
                  <a16:creationId xmlns:a16="http://schemas.microsoft.com/office/drawing/2014/main" id="{1A6AC848-BC40-4E26-B576-FAA6AC597CEF}"/>
                </a:ext>
              </a:extLst>
            </p:cNvPr>
            <p:cNvSpPr txBox="1"/>
            <p:nvPr/>
          </p:nvSpPr>
          <p:spPr>
            <a:xfrm>
              <a:off x="8420494" y="2093076"/>
              <a:ext cx="2033656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u="none" strike="noStrike" dirty="0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As peças que moldaram o beneficiamento de algodão no Brasil</a:t>
              </a:r>
            </a:p>
          </p:txBody>
        </p:sp>
        <p:sp>
          <p:nvSpPr>
            <p:cNvPr id="35" name="CaixaDeTexto 12">
              <a:extLst>
                <a:ext uri="{FF2B5EF4-FFF2-40B4-BE49-F238E27FC236}">
                  <a16:creationId xmlns:a16="http://schemas.microsoft.com/office/drawing/2014/main" id="{C9A5DC27-F032-FC69-C38C-602E8CE50C83}"/>
                </a:ext>
              </a:extLst>
            </p:cNvPr>
            <p:cNvSpPr txBox="1"/>
            <p:nvPr/>
          </p:nvSpPr>
          <p:spPr>
            <a:xfrm>
              <a:off x="8409716" y="3285274"/>
              <a:ext cx="9669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Post estático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36" name="CaixaDeTexto 14">
              <a:extLst>
                <a:ext uri="{FF2B5EF4-FFF2-40B4-BE49-F238E27FC236}">
                  <a16:creationId xmlns:a16="http://schemas.microsoft.com/office/drawing/2014/main" id="{57D47068-B13F-3203-C4EF-4D5C166994A1}"/>
                </a:ext>
              </a:extLst>
            </p:cNvPr>
            <p:cNvSpPr txBox="1"/>
            <p:nvPr/>
          </p:nvSpPr>
          <p:spPr>
            <a:xfrm>
              <a:off x="8409716" y="3615117"/>
              <a:ext cx="48603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Meio</a:t>
              </a:r>
            </a:p>
          </p:txBody>
        </p:sp>
        <p:sp>
          <p:nvSpPr>
            <p:cNvPr id="37" name="CaixaDeTexto 15">
              <a:extLst>
                <a:ext uri="{FF2B5EF4-FFF2-40B4-BE49-F238E27FC236}">
                  <a16:creationId xmlns:a16="http://schemas.microsoft.com/office/drawing/2014/main" id="{85B6CA42-402F-4353-67DE-E1C18A91ECB1}"/>
                </a:ext>
              </a:extLst>
            </p:cNvPr>
            <p:cNvSpPr txBox="1"/>
            <p:nvPr/>
          </p:nvSpPr>
          <p:spPr>
            <a:xfrm>
              <a:off x="7754859" y="4305319"/>
              <a:ext cx="2699287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dirty="0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Traçar um paralelo entre a hist</a:t>
              </a:r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ória do algodão no Brasil, o </a:t>
              </a:r>
              <a:r>
                <a:rPr lang="pt-BR" sz="1000" dirty="0" err="1">
                  <a:solidFill>
                    <a:srgbClr val="161F28"/>
                  </a:solidFill>
                  <a:latin typeface="Usual Light" panose="020B0403030403020204" pitchFamily="34" charset="77"/>
                </a:rPr>
                <a:t>Takayuki</a:t>
              </a:r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 Maeda e como a </a:t>
              </a:r>
              <a:r>
                <a:rPr lang="pt-BR" sz="1000" dirty="0" err="1">
                  <a:solidFill>
                    <a:srgbClr val="161F28"/>
                  </a:solidFill>
                  <a:latin typeface="Usual Light" panose="020B0403030403020204" pitchFamily="34" charset="77"/>
                </a:rPr>
                <a:t>Art</a:t>
              </a:r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 Cotton sempre esteve na vanguarda do beneficiamento de algodão.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393015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F585B166-EC4F-5F2E-385D-6AD463AD618F}"/>
              </a:ext>
            </a:extLst>
          </p:cNvPr>
          <p:cNvSpPr txBox="1"/>
          <p:nvPr/>
        </p:nvSpPr>
        <p:spPr>
          <a:xfrm>
            <a:off x="268095" y="564945"/>
            <a:ext cx="70741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rgbClr val="04D9C4"/>
                </a:solidFill>
                <a:latin typeface="Monument Extended" pitchFamily="2" charset="77"/>
              </a:rPr>
              <a:t>Quarta/quinta semana</a:t>
            </a:r>
          </a:p>
        </p:txBody>
      </p: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523B166A-0FF3-311D-8425-7C3B66FE1863}"/>
              </a:ext>
            </a:extLst>
          </p:cNvPr>
          <p:cNvCxnSpPr>
            <a:cxnSpLocks/>
          </p:cNvCxnSpPr>
          <p:nvPr/>
        </p:nvCxnSpPr>
        <p:spPr>
          <a:xfrm>
            <a:off x="434110" y="369454"/>
            <a:ext cx="953192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E239D5DA-8277-54A6-37DA-A4E9479CB44B}"/>
              </a:ext>
            </a:extLst>
          </p:cNvPr>
          <p:cNvSpPr txBox="1"/>
          <p:nvPr/>
        </p:nvSpPr>
        <p:spPr>
          <a:xfrm>
            <a:off x="10095345" y="238649"/>
            <a:ext cx="19119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latin typeface="Usual Light" panose="020B0403030403020204" pitchFamily="34" charset="77"/>
              </a:rPr>
              <a:t>Planejamento mensal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FAE103B-DF67-5BD5-5BCF-C525CA290CDB}"/>
              </a:ext>
            </a:extLst>
          </p:cNvPr>
          <p:cNvSpPr txBox="1"/>
          <p:nvPr/>
        </p:nvSpPr>
        <p:spPr>
          <a:xfrm>
            <a:off x="221672" y="6325413"/>
            <a:ext cx="10806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latin typeface="Usual Light" panose="020B0403030403020204" pitchFamily="34" charset="77"/>
              </a:rPr>
              <a:t>Musa Criativa</a:t>
            </a: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DB74C6B2-3159-47F9-C9A8-467D2D1194EF}"/>
              </a:ext>
            </a:extLst>
          </p:cNvPr>
          <p:cNvCxnSpPr>
            <a:cxnSpLocks/>
          </p:cNvCxnSpPr>
          <p:nvPr/>
        </p:nvCxnSpPr>
        <p:spPr>
          <a:xfrm>
            <a:off x="1426977" y="6463627"/>
            <a:ext cx="10520217" cy="18472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9" name="Group 38">
            <a:extLst>
              <a:ext uri="{FF2B5EF4-FFF2-40B4-BE49-F238E27FC236}">
                <a16:creationId xmlns:a16="http://schemas.microsoft.com/office/drawing/2014/main" id="{3242ACD8-6F41-94A4-6747-96FEB78BEF91}"/>
              </a:ext>
            </a:extLst>
          </p:cNvPr>
          <p:cNvGrpSpPr/>
          <p:nvPr/>
        </p:nvGrpSpPr>
        <p:grpSpPr>
          <a:xfrm>
            <a:off x="1821872" y="1686169"/>
            <a:ext cx="8548257" cy="3483922"/>
            <a:chOff x="3274206" y="1686169"/>
            <a:chExt cx="8548257" cy="3483922"/>
          </a:xfrm>
        </p:grpSpPr>
        <p:sp>
          <p:nvSpPr>
            <p:cNvPr id="9" name="CaixaDeTexto 8">
              <a:extLst>
                <a:ext uri="{FF2B5EF4-FFF2-40B4-BE49-F238E27FC236}">
                  <a16:creationId xmlns:a16="http://schemas.microsoft.com/office/drawing/2014/main" id="{68B54BA9-2E99-321C-6C92-351EE38B936B}"/>
                </a:ext>
              </a:extLst>
            </p:cNvPr>
            <p:cNvSpPr txBox="1"/>
            <p:nvPr/>
          </p:nvSpPr>
          <p:spPr>
            <a:xfrm>
              <a:off x="3280991" y="1814627"/>
              <a:ext cx="56545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Data: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11" name="CaixaDeTexto 10">
              <a:extLst>
                <a:ext uri="{FF2B5EF4-FFF2-40B4-BE49-F238E27FC236}">
                  <a16:creationId xmlns:a16="http://schemas.microsoft.com/office/drawing/2014/main" id="{812E3085-2A79-298F-282C-8AEF2AF3C99C}"/>
                </a:ext>
              </a:extLst>
            </p:cNvPr>
            <p:cNvSpPr txBox="1"/>
            <p:nvPr/>
          </p:nvSpPr>
          <p:spPr>
            <a:xfrm>
              <a:off x="3280991" y="2102659"/>
              <a:ext cx="63170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Tema:</a:t>
              </a:r>
              <a:endParaRPr lang="pt-BR" sz="10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13" name="CaixaDeTexto 12">
              <a:extLst>
                <a:ext uri="{FF2B5EF4-FFF2-40B4-BE49-F238E27FC236}">
                  <a16:creationId xmlns:a16="http://schemas.microsoft.com/office/drawing/2014/main" id="{F75262D7-9260-EDB7-48EE-0550EEA45A8E}"/>
                </a:ext>
              </a:extLst>
            </p:cNvPr>
            <p:cNvSpPr txBox="1"/>
            <p:nvPr/>
          </p:nvSpPr>
          <p:spPr>
            <a:xfrm>
              <a:off x="3286797" y="3271372"/>
              <a:ext cx="77136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Formato: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15" name="CaixaDeTexto 14">
              <a:extLst>
                <a:ext uri="{FF2B5EF4-FFF2-40B4-BE49-F238E27FC236}">
                  <a16:creationId xmlns:a16="http://schemas.microsoft.com/office/drawing/2014/main" id="{E479A107-DB78-F44B-21B0-FCD6C9B5E873}"/>
                </a:ext>
              </a:extLst>
            </p:cNvPr>
            <p:cNvSpPr txBox="1"/>
            <p:nvPr/>
          </p:nvSpPr>
          <p:spPr>
            <a:xfrm>
              <a:off x="3285636" y="3614827"/>
              <a:ext cx="54053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Funil: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16" name="CaixaDeTexto 15">
              <a:extLst>
                <a:ext uri="{FF2B5EF4-FFF2-40B4-BE49-F238E27FC236}">
                  <a16:creationId xmlns:a16="http://schemas.microsoft.com/office/drawing/2014/main" id="{01129785-E8F9-D010-A26D-853BC307AC33}"/>
                </a:ext>
              </a:extLst>
            </p:cNvPr>
            <p:cNvSpPr txBox="1"/>
            <p:nvPr/>
          </p:nvSpPr>
          <p:spPr>
            <a:xfrm>
              <a:off x="3274207" y="4058808"/>
              <a:ext cx="130292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Direcionamento: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cxnSp>
          <p:nvCxnSpPr>
            <p:cNvPr id="99" name="Conector Reto 98">
              <a:extLst>
                <a:ext uri="{FF2B5EF4-FFF2-40B4-BE49-F238E27FC236}">
                  <a16:creationId xmlns:a16="http://schemas.microsoft.com/office/drawing/2014/main" id="{FD1B9E04-17CC-CC69-10EA-C27B67451447}"/>
                </a:ext>
              </a:extLst>
            </p:cNvPr>
            <p:cNvCxnSpPr>
              <a:cxnSpLocks/>
            </p:cNvCxnSpPr>
            <p:nvPr/>
          </p:nvCxnSpPr>
          <p:spPr>
            <a:xfrm>
              <a:off x="5973496" y="1686169"/>
              <a:ext cx="0" cy="3482183"/>
            </a:xfrm>
            <a:prstGeom prst="line">
              <a:avLst/>
            </a:prstGeom>
            <a:ln w="25400">
              <a:solidFill>
                <a:srgbClr val="04D9C4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" name="CaixaDeTexto 8">
              <a:extLst>
                <a:ext uri="{FF2B5EF4-FFF2-40B4-BE49-F238E27FC236}">
                  <a16:creationId xmlns:a16="http://schemas.microsoft.com/office/drawing/2014/main" id="{8034E1D9-B7BA-2E5C-C203-6FC7A0742485}"/>
                </a:ext>
              </a:extLst>
            </p:cNvPr>
            <p:cNvSpPr txBox="1"/>
            <p:nvPr/>
          </p:nvSpPr>
          <p:spPr>
            <a:xfrm>
              <a:off x="3937421" y="1814627"/>
              <a:ext cx="128112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25/12 quarta-feira</a:t>
              </a:r>
            </a:p>
          </p:txBody>
        </p:sp>
        <p:sp>
          <p:nvSpPr>
            <p:cNvPr id="20" name="CaixaDeTexto 10">
              <a:extLst>
                <a:ext uri="{FF2B5EF4-FFF2-40B4-BE49-F238E27FC236}">
                  <a16:creationId xmlns:a16="http://schemas.microsoft.com/office/drawing/2014/main" id="{0543CD73-CC37-C2C7-40C1-48FCB055CCF8}"/>
                </a:ext>
              </a:extLst>
            </p:cNvPr>
            <p:cNvSpPr txBox="1"/>
            <p:nvPr/>
          </p:nvSpPr>
          <p:spPr>
            <a:xfrm>
              <a:off x="3939841" y="2092786"/>
              <a:ext cx="203365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Natal</a:t>
              </a:r>
            </a:p>
          </p:txBody>
        </p:sp>
        <p:sp>
          <p:nvSpPr>
            <p:cNvPr id="21" name="CaixaDeTexto 12">
              <a:extLst>
                <a:ext uri="{FF2B5EF4-FFF2-40B4-BE49-F238E27FC236}">
                  <a16:creationId xmlns:a16="http://schemas.microsoft.com/office/drawing/2014/main" id="{6A21A5EA-1EC7-AC29-8FDB-EACBAD25A117}"/>
                </a:ext>
              </a:extLst>
            </p:cNvPr>
            <p:cNvSpPr txBox="1"/>
            <p:nvPr/>
          </p:nvSpPr>
          <p:spPr>
            <a:xfrm>
              <a:off x="3929063" y="3284984"/>
              <a:ext cx="9669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Post estático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22" name="CaixaDeTexto 14">
              <a:extLst>
                <a:ext uri="{FF2B5EF4-FFF2-40B4-BE49-F238E27FC236}">
                  <a16:creationId xmlns:a16="http://schemas.microsoft.com/office/drawing/2014/main" id="{97BB2C8A-ACC4-FD09-0DC1-BA55EC94A160}"/>
                </a:ext>
              </a:extLst>
            </p:cNvPr>
            <p:cNvSpPr txBox="1"/>
            <p:nvPr/>
          </p:nvSpPr>
          <p:spPr>
            <a:xfrm>
              <a:off x="3929063" y="3614827"/>
              <a:ext cx="48603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Meio</a:t>
              </a:r>
            </a:p>
          </p:txBody>
        </p:sp>
        <p:sp>
          <p:nvSpPr>
            <p:cNvPr id="23" name="CaixaDeTexto 15">
              <a:extLst>
                <a:ext uri="{FF2B5EF4-FFF2-40B4-BE49-F238E27FC236}">
                  <a16:creationId xmlns:a16="http://schemas.microsoft.com/office/drawing/2014/main" id="{1B11B958-2928-6DE8-0230-87DFFF8F162F}"/>
                </a:ext>
              </a:extLst>
            </p:cNvPr>
            <p:cNvSpPr txBox="1"/>
            <p:nvPr/>
          </p:nvSpPr>
          <p:spPr>
            <a:xfrm>
              <a:off x="3274206" y="4305029"/>
              <a:ext cx="2699287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pt-BR" sz="1000" u="none" strike="noStrike" dirty="0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Uma mensagem desejando um feliz natal para todos os amigos e clientes da </a:t>
              </a:r>
              <a:r>
                <a:rPr lang="pt-BR" sz="1000" u="none" strike="noStrike" dirty="0" err="1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Art</a:t>
              </a:r>
              <a:r>
                <a:rPr lang="pt-BR" sz="1000" u="none" strike="noStrike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 Cotton.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10" name="CaixaDeTexto 8">
              <a:extLst>
                <a:ext uri="{FF2B5EF4-FFF2-40B4-BE49-F238E27FC236}">
                  <a16:creationId xmlns:a16="http://schemas.microsoft.com/office/drawing/2014/main" id="{E3B30841-F8D6-333C-EEDD-8EF374803C26}"/>
                </a:ext>
              </a:extLst>
            </p:cNvPr>
            <p:cNvSpPr txBox="1"/>
            <p:nvPr/>
          </p:nvSpPr>
          <p:spPr>
            <a:xfrm>
              <a:off x="6225288" y="1814627"/>
              <a:ext cx="56545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Data: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12" name="CaixaDeTexto 10">
              <a:extLst>
                <a:ext uri="{FF2B5EF4-FFF2-40B4-BE49-F238E27FC236}">
                  <a16:creationId xmlns:a16="http://schemas.microsoft.com/office/drawing/2014/main" id="{B46DF7AC-34D0-07E1-1371-34EEA5EB8457}"/>
                </a:ext>
              </a:extLst>
            </p:cNvPr>
            <p:cNvSpPr txBox="1"/>
            <p:nvPr/>
          </p:nvSpPr>
          <p:spPr>
            <a:xfrm>
              <a:off x="6225288" y="2102659"/>
              <a:ext cx="63170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Tema:</a:t>
              </a:r>
              <a:endParaRPr lang="pt-BR" sz="10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14" name="CaixaDeTexto 12">
              <a:extLst>
                <a:ext uri="{FF2B5EF4-FFF2-40B4-BE49-F238E27FC236}">
                  <a16:creationId xmlns:a16="http://schemas.microsoft.com/office/drawing/2014/main" id="{A78678DA-1A1A-4EEE-33CC-EEB982E5E9DE}"/>
                </a:ext>
              </a:extLst>
            </p:cNvPr>
            <p:cNvSpPr txBox="1"/>
            <p:nvPr/>
          </p:nvSpPr>
          <p:spPr>
            <a:xfrm>
              <a:off x="6231094" y="3271372"/>
              <a:ext cx="77136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Formato: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17" name="CaixaDeTexto 14">
              <a:extLst>
                <a:ext uri="{FF2B5EF4-FFF2-40B4-BE49-F238E27FC236}">
                  <a16:creationId xmlns:a16="http://schemas.microsoft.com/office/drawing/2014/main" id="{0409C057-88D7-E7F7-C154-EDCC97CFC2F8}"/>
                </a:ext>
              </a:extLst>
            </p:cNvPr>
            <p:cNvSpPr txBox="1"/>
            <p:nvPr/>
          </p:nvSpPr>
          <p:spPr>
            <a:xfrm>
              <a:off x="6229933" y="3614827"/>
              <a:ext cx="54053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Funil: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18" name="CaixaDeTexto 15">
              <a:extLst>
                <a:ext uri="{FF2B5EF4-FFF2-40B4-BE49-F238E27FC236}">
                  <a16:creationId xmlns:a16="http://schemas.microsoft.com/office/drawing/2014/main" id="{EB1AEF46-A630-1B1D-D58C-6F4214FB4CDB}"/>
                </a:ext>
              </a:extLst>
            </p:cNvPr>
            <p:cNvSpPr txBox="1"/>
            <p:nvPr/>
          </p:nvSpPr>
          <p:spPr>
            <a:xfrm>
              <a:off x="6218504" y="4058808"/>
              <a:ext cx="130292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Direcionamento: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19" name="CaixaDeTexto 8">
              <a:extLst>
                <a:ext uri="{FF2B5EF4-FFF2-40B4-BE49-F238E27FC236}">
                  <a16:creationId xmlns:a16="http://schemas.microsoft.com/office/drawing/2014/main" id="{D5544961-62C3-EEA8-F0E0-328E2E2EF03C}"/>
                </a:ext>
              </a:extLst>
            </p:cNvPr>
            <p:cNvSpPr txBox="1"/>
            <p:nvPr/>
          </p:nvSpPr>
          <p:spPr>
            <a:xfrm>
              <a:off x="6881718" y="1814627"/>
              <a:ext cx="120898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27/12 sexta-feira</a:t>
              </a:r>
            </a:p>
          </p:txBody>
        </p:sp>
        <p:sp>
          <p:nvSpPr>
            <p:cNvPr id="29" name="CaixaDeTexto 10">
              <a:extLst>
                <a:ext uri="{FF2B5EF4-FFF2-40B4-BE49-F238E27FC236}">
                  <a16:creationId xmlns:a16="http://schemas.microsoft.com/office/drawing/2014/main" id="{4C8225CA-DD8E-EE8D-B3BC-83E701B4F186}"/>
                </a:ext>
              </a:extLst>
            </p:cNvPr>
            <p:cNvSpPr txBox="1"/>
            <p:nvPr/>
          </p:nvSpPr>
          <p:spPr>
            <a:xfrm>
              <a:off x="6884138" y="2092786"/>
              <a:ext cx="203365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Sustentabilidade </a:t>
              </a:r>
              <a:r>
                <a:rPr lang="pt-BR" sz="1000">
                  <a:solidFill>
                    <a:srgbClr val="161F28"/>
                  </a:solidFill>
                  <a:latin typeface="Usual Light" panose="020B0403030403020204" pitchFamily="34" charset="77"/>
                </a:rPr>
                <a:t>e eficiência</a:t>
              </a:r>
              <a:endParaRPr lang="pt-BR" sz="1000" dirty="0">
                <a:solidFill>
                  <a:srgbClr val="161F28"/>
                </a:solidFill>
                <a:latin typeface="Usual Light" panose="020B0403030403020204" pitchFamily="34" charset="77"/>
              </a:endParaRPr>
            </a:p>
          </p:txBody>
        </p:sp>
        <p:sp>
          <p:nvSpPr>
            <p:cNvPr id="35" name="CaixaDeTexto 12">
              <a:extLst>
                <a:ext uri="{FF2B5EF4-FFF2-40B4-BE49-F238E27FC236}">
                  <a16:creationId xmlns:a16="http://schemas.microsoft.com/office/drawing/2014/main" id="{F42BAC77-978E-054B-3609-E3A0D6B7767B}"/>
                </a:ext>
              </a:extLst>
            </p:cNvPr>
            <p:cNvSpPr txBox="1"/>
            <p:nvPr/>
          </p:nvSpPr>
          <p:spPr>
            <a:xfrm>
              <a:off x="6873360" y="3284984"/>
              <a:ext cx="9669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Post estático</a:t>
              </a:r>
            </a:p>
          </p:txBody>
        </p:sp>
        <p:sp>
          <p:nvSpPr>
            <p:cNvPr id="36" name="CaixaDeTexto 14">
              <a:extLst>
                <a:ext uri="{FF2B5EF4-FFF2-40B4-BE49-F238E27FC236}">
                  <a16:creationId xmlns:a16="http://schemas.microsoft.com/office/drawing/2014/main" id="{063918BA-383E-2B96-6B83-E1C2C4B7519D}"/>
                </a:ext>
              </a:extLst>
            </p:cNvPr>
            <p:cNvSpPr txBox="1"/>
            <p:nvPr/>
          </p:nvSpPr>
          <p:spPr>
            <a:xfrm>
              <a:off x="6873360" y="3614827"/>
              <a:ext cx="48603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Meio</a:t>
              </a:r>
            </a:p>
          </p:txBody>
        </p:sp>
        <p:sp>
          <p:nvSpPr>
            <p:cNvPr id="37" name="CaixaDeTexto 15">
              <a:extLst>
                <a:ext uri="{FF2B5EF4-FFF2-40B4-BE49-F238E27FC236}">
                  <a16:creationId xmlns:a16="http://schemas.microsoft.com/office/drawing/2014/main" id="{2276CBD6-5F8F-D870-DF83-FBBAA27FEC28}"/>
                </a:ext>
              </a:extLst>
            </p:cNvPr>
            <p:cNvSpPr txBox="1"/>
            <p:nvPr/>
          </p:nvSpPr>
          <p:spPr>
            <a:xfrm>
              <a:off x="6218503" y="4305029"/>
              <a:ext cx="2699287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u="none" strike="noStrike" dirty="0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Cada peça é fabricada com os mais altos padrões para garantir o melhor desempenho possível. E tudo isso com o compromisso de entregar soluções que realmente fazem a diferença na produção.</a:t>
              </a:r>
            </a:p>
          </p:txBody>
        </p:sp>
        <p:cxnSp>
          <p:nvCxnSpPr>
            <p:cNvPr id="24" name="Conector Reto 98">
              <a:extLst>
                <a:ext uri="{FF2B5EF4-FFF2-40B4-BE49-F238E27FC236}">
                  <a16:creationId xmlns:a16="http://schemas.microsoft.com/office/drawing/2014/main" id="{6ACBCD83-B468-8AB2-4DE7-CBC170B6A977}"/>
                </a:ext>
              </a:extLst>
            </p:cNvPr>
            <p:cNvCxnSpPr>
              <a:cxnSpLocks/>
            </p:cNvCxnSpPr>
            <p:nvPr/>
          </p:nvCxnSpPr>
          <p:spPr>
            <a:xfrm>
              <a:off x="8878165" y="1687908"/>
              <a:ext cx="0" cy="3482183"/>
            </a:xfrm>
            <a:prstGeom prst="line">
              <a:avLst/>
            </a:prstGeom>
            <a:ln w="25400">
              <a:solidFill>
                <a:srgbClr val="04D9C4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CaixaDeTexto 8">
              <a:extLst>
                <a:ext uri="{FF2B5EF4-FFF2-40B4-BE49-F238E27FC236}">
                  <a16:creationId xmlns:a16="http://schemas.microsoft.com/office/drawing/2014/main" id="{1A221037-7A17-CD86-28DF-770E96C58C70}"/>
                </a:ext>
              </a:extLst>
            </p:cNvPr>
            <p:cNvSpPr txBox="1"/>
            <p:nvPr/>
          </p:nvSpPr>
          <p:spPr>
            <a:xfrm>
              <a:off x="9129957" y="1816366"/>
              <a:ext cx="56545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Data: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26" name="CaixaDeTexto 10">
              <a:extLst>
                <a:ext uri="{FF2B5EF4-FFF2-40B4-BE49-F238E27FC236}">
                  <a16:creationId xmlns:a16="http://schemas.microsoft.com/office/drawing/2014/main" id="{02F2FB8B-1E2E-1D0A-503B-1EA0666A30E1}"/>
                </a:ext>
              </a:extLst>
            </p:cNvPr>
            <p:cNvSpPr txBox="1"/>
            <p:nvPr/>
          </p:nvSpPr>
          <p:spPr>
            <a:xfrm>
              <a:off x="9129957" y="2104398"/>
              <a:ext cx="63170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Tema:</a:t>
              </a:r>
              <a:endParaRPr lang="pt-BR" sz="10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27" name="CaixaDeTexto 12">
              <a:extLst>
                <a:ext uri="{FF2B5EF4-FFF2-40B4-BE49-F238E27FC236}">
                  <a16:creationId xmlns:a16="http://schemas.microsoft.com/office/drawing/2014/main" id="{F2BBABDC-6067-B035-3318-A96ED73C7FD3}"/>
                </a:ext>
              </a:extLst>
            </p:cNvPr>
            <p:cNvSpPr txBox="1"/>
            <p:nvPr/>
          </p:nvSpPr>
          <p:spPr>
            <a:xfrm>
              <a:off x="9135763" y="3273111"/>
              <a:ext cx="77136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Formato: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28" name="CaixaDeTexto 14">
              <a:extLst>
                <a:ext uri="{FF2B5EF4-FFF2-40B4-BE49-F238E27FC236}">
                  <a16:creationId xmlns:a16="http://schemas.microsoft.com/office/drawing/2014/main" id="{329B5E9C-690C-5611-3313-1D5EFBDD6B68}"/>
                </a:ext>
              </a:extLst>
            </p:cNvPr>
            <p:cNvSpPr txBox="1"/>
            <p:nvPr/>
          </p:nvSpPr>
          <p:spPr>
            <a:xfrm>
              <a:off x="9134602" y="3616566"/>
              <a:ext cx="54053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Funil: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30" name="CaixaDeTexto 15">
              <a:extLst>
                <a:ext uri="{FF2B5EF4-FFF2-40B4-BE49-F238E27FC236}">
                  <a16:creationId xmlns:a16="http://schemas.microsoft.com/office/drawing/2014/main" id="{544D2223-89E0-FDDC-569E-2B06DC49B630}"/>
                </a:ext>
              </a:extLst>
            </p:cNvPr>
            <p:cNvSpPr txBox="1"/>
            <p:nvPr/>
          </p:nvSpPr>
          <p:spPr>
            <a:xfrm>
              <a:off x="9123173" y="4060547"/>
              <a:ext cx="130292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Direcionamento: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31" name="CaixaDeTexto 8">
              <a:extLst>
                <a:ext uri="{FF2B5EF4-FFF2-40B4-BE49-F238E27FC236}">
                  <a16:creationId xmlns:a16="http://schemas.microsoft.com/office/drawing/2014/main" id="{70FBCEC0-F74F-C53C-27A0-88D9C5D870B5}"/>
                </a:ext>
              </a:extLst>
            </p:cNvPr>
            <p:cNvSpPr txBox="1"/>
            <p:nvPr/>
          </p:nvSpPr>
          <p:spPr>
            <a:xfrm>
              <a:off x="9786387" y="1816366"/>
              <a:ext cx="119455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31/12 terça-feira</a:t>
              </a:r>
            </a:p>
          </p:txBody>
        </p:sp>
        <p:sp>
          <p:nvSpPr>
            <p:cNvPr id="32" name="CaixaDeTexto 10">
              <a:extLst>
                <a:ext uri="{FF2B5EF4-FFF2-40B4-BE49-F238E27FC236}">
                  <a16:creationId xmlns:a16="http://schemas.microsoft.com/office/drawing/2014/main" id="{8398CC71-1DA0-F8AE-16EB-73811CC0D22F}"/>
                </a:ext>
              </a:extLst>
            </p:cNvPr>
            <p:cNvSpPr txBox="1"/>
            <p:nvPr/>
          </p:nvSpPr>
          <p:spPr>
            <a:xfrm>
              <a:off x="9788807" y="2094525"/>
              <a:ext cx="203365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Véspera de ano novo/agradecimento</a:t>
              </a:r>
            </a:p>
          </p:txBody>
        </p:sp>
        <p:sp>
          <p:nvSpPr>
            <p:cNvPr id="33" name="CaixaDeTexto 12">
              <a:extLst>
                <a:ext uri="{FF2B5EF4-FFF2-40B4-BE49-F238E27FC236}">
                  <a16:creationId xmlns:a16="http://schemas.microsoft.com/office/drawing/2014/main" id="{19A40F1D-CE74-B39D-898A-89A5E0F37C49}"/>
                </a:ext>
              </a:extLst>
            </p:cNvPr>
            <p:cNvSpPr txBox="1"/>
            <p:nvPr/>
          </p:nvSpPr>
          <p:spPr>
            <a:xfrm>
              <a:off x="9778029" y="3286723"/>
              <a:ext cx="9669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Post estático</a:t>
              </a:r>
            </a:p>
          </p:txBody>
        </p:sp>
        <p:sp>
          <p:nvSpPr>
            <p:cNvPr id="34" name="CaixaDeTexto 14">
              <a:extLst>
                <a:ext uri="{FF2B5EF4-FFF2-40B4-BE49-F238E27FC236}">
                  <a16:creationId xmlns:a16="http://schemas.microsoft.com/office/drawing/2014/main" id="{5E7E7EFC-997C-941F-E5DA-F517062BACF9}"/>
                </a:ext>
              </a:extLst>
            </p:cNvPr>
            <p:cNvSpPr txBox="1"/>
            <p:nvPr/>
          </p:nvSpPr>
          <p:spPr>
            <a:xfrm>
              <a:off x="9778029" y="3616566"/>
              <a:ext cx="50526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Topo</a:t>
              </a:r>
            </a:p>
          </p:txBody>
        </p:sp>
        <p:sp>
          <p:nvSpPr>
            <p:cNvPr id="38" name="CaixaDeTexto 15">
              <a:extLst>
                <a:ext uri="{FF2B5EF4-FFF2-40B4-BE49-F238E27FC236}">
                  <a16:creationId xmlns:a16="http://schemas.microsoft.com/office/drawing/2014/main" id="{1A6D483B-62BA-BD1D-AF57-30F217EA3D10}"/>
                </a:ext>
              </a:extLst>
            </p:cNvPr>
            <p:cNvSpPr txBox="1"/>
            <p:nvPr/>
          </p:nvSpPr>
          <p:spPr>
            <a:xfrm>
              <a:off x="9123172" y="4306768"/>
              <a:ext cx="269928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u="none" strike="noStrike" dirty="0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Agradecimento aos amigos e clientes por mais um ano de parceria e desejar um feliz ano novo para todos e que espera mais um ano de parceria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818467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1F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F585B166-EC4F-5F2E-385D-6AD463AD618F}"/>
              </a:ext>
            </a:extLst>
          </p:cNvPr>
          <p:cNvSpPr txBox="1"/>
          <p:nvPr/>
        </p:nvSpPr>
        <p:spPr>
          <a:xfrm>
            <a:off x="607603" y="2135564"/>
            <a:ext cx="6303836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000" dirty="0">
                <a:solidFill>
                  <a:srgbClr val="04D9C4"/>
                </a:solidFill>
                <a:latin typeface="Monument Extended" pitchFamily="2" charset="77"/>
              </a:rPr>
              <a:t>Extras</a:t>
            </a:r>
          </a:p>
          <a:p>
            <a:r>
              <a:rPr lang="pt-BR" sz="2400" dirty="0">
                <a:solidFill>
                  <a:schemeClr val="bg1"/>
                </a:solidFill>
                <a:latin typeface="Usual Light" panose="020B0403030403020204" pitchFamily="34" charset="0"/>
              </a:rPr>
              <a:t>Conteúdos criados pelo próprio cliente</a:t>
            </a:r>
          </a:p>
          <a:p>
            <a:endParaRPr lang="pt-BR" sz="8000" dirty="0">
              <a:solidFill>
                <a:srgbClr val="04D9C4"/>
              </a:solidFill>
              <a:latin typeface="Monument Extended" pitchFamily="2" charset="77"/>
            </a:endParaRPr>
          </a:p>
        </p:txBody>
      </p: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523B166A-0FF3-311D-8425-7C3B66FE1863}"/>
              </a:ext>
            </a:extLst>
          </p:cNvPr>
          <p:cNvCxnSpPr>
            <a:cxnSpLocks/>
          </p:cNvCxnSpPr>
          <p:nvPr/>
        </p:nvCxnSpPr>
        <p:spPr>
          <a:xfrm>
            <a:off x="434110" y="369454"/>
            <a:ext cx="9531926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E239D5DA-8277-54A6-37DA-A4E9479CB44B}"/>
              </a:ext>
            </a:extLst>
          </p:cNvPr>
          <p:cNvSpPr txBox="1"/>
          <p:nvPr/>
        </p:nvSpPr>
        <p:spPr>
          <a:xfrm>
            <a:off x="10095345" y="238649"/>
            <a:ext cx="19119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solidFill>
                  <a:schemeClr val="bg1"/>
                </a:solidFill>
                <a:latin typeface="Usual Light" panose="020B0403030403020204" pitchFamily="34" charset="77"/>
              </a:rPr>
              <a:t>Planejamento mensal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FAE103B-DF67-5BD5-5BCF-C525CA290CDB}"/>
              </a:ext>
            </a:extLst>
          </p:cNvPr>
          <p:cNvSpPr txBox="1"/>
          <p:nvPr/>
        </p:nvSpPr>
        <p:spPr>
          <a:xfrm>
            <a:off x="221672" y="6325413"/>
            <a:ext cx="10806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solidFill>
                  <a:schemeClr val="bg1"/>
                </a:solidFill>
                <a:latin typeface="Usual Light" panose="020B0403030403020204" pitchFamily="34" charset="77"/>
              </a:rPr>
              <a:t>Musa Criativa</a:t>
            </a: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DB74C6B2-3159-47F9-C9A8-467D2D1194EF}"/>
              </a:ext>
            </a:extLst>
          </p:cNvPr>
          <p:cNvCxnSpPr>
            <a:cxnSpLocks/>
          </p:cNvCxnSpPr>
          <p:nvPr/>
        </p:nvCxnSpPr>
        <p:spPr>
          <a:xfrm>
            <a:off x="1302328" y="6456218"/>
            <a:ext cx="10520217" cy="1847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41281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F585B166-EC4F-5F2E-385D-6AD463AD618F}"/>
              </a:ext>
            </a:extLst>
          </p:cNvPr>
          <p:cNvSpPr txBox="1"/>
          <p:nvPr/>
        </p:nvSpPr>
        <p:spPr>
          <a:xfrm>
            <a:off x="268096" y="564945"/>
            <a:ext cx="52457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rgbClr val="04D9C4"/>
                </a:solidFill>
                <a:latin typeface="Monument Extended" pitchFamily="2" charset="77"/>
              </a:rPr>
              <a:t>Stories</a:t>
            </a:r>
          </a:p>
        </p:txBody>
      </p: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523B166A-0FF3-311D-8425-7C3B66FE1863}"/>
              </a:ext>
            </a:extLst>
          </p:cNvPr>
          <p:cNvCxnSpPr>
            <a:cxnSpLocks/>
          </p:cNvCxnSpPr>
          <p:nvPr/>
        </p:nvCxnSpPr>
        <p:spPr>
          <a:xfrm>
            <a:off x="434110" y="369454"/>
            <a:ext cx="953192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E239D5DA-8277-54A6-37DA-A4E9479CB44B}"/>
              </a:ext>
            </a:extLst>
          </p:cNvPr>
          <p:cNvSpPr txBox="1"/>
          <p:nvPr/>
        </p:nvSpPr>
        <p:spPr>
          <a:xfrm>
            <a:off x="10095345" y="238649"/>
            <a:ext cx="19119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latin typeface="Usual Light" panose="020B0403030403020204" pitchFamily="34" charset="77"/>
              </a:rPr>
              <a:t>Planejamento mensal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FAE103B-DF67-5BD5-5BCF-C525CA290CDB}"/>
              </a:ext>
            </a:extLst>
          </p:cNvPr>
          <p:cNvSpPr txBox="1"/>
          <p:nvPr/>
        </p:nvSpPr>
        <p:spPr>
          <a:xfrm>
            <a:off x="221672" y="6325413"/>
            <a:ext cx="10806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latin typeface="Usual Light" panose="020B0403030403020204" pitchFamily="34" charset="77"/>
              </a:rPr>
              <a:t>Musa Criativa</a:t>
            </a: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DB74C6B2-3159-47F9-C9A8-467D2D1194EF}"/>
              </a:ext>
            </a:extLst>
          </p:cNvPr>
          <p:cNvCxnSpPr>
            <a:cxnSpLocks/>
          </p:cNvCxnSpPr>
          <p:nvPr/>
        </p:nvCxnSpPr>
        <p:spPr>
          <a:xfrm>
            <a:off x="1302328" y="6456218"/>
            <a:ext cx="10520217" cy="18472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3466B21E-1779-39F2-27DB-2CC52F2A3608}"/>
              </a:ext>
            </a:extLst>
          </p:cNvPr>
          <p:cNvGraphicFramePr>
            <a:graphicFrameLocks noGrp="1"/>
          </p:cNvGraphicFramePr>
          <p:nvPr/>
        </p:nvGraphicFramePr>
        <p:xfrm>
          <a:off x="1175792" y="1533587"/>
          <a:ext cx="9840416" cy="1940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840416">
                  <a:extLst>
                    <a:ext uri="{9D8B030D-6E8A-4147-A177-3AD203B41FA5}">
                      <a16:colId xmlns:a16="http://schemas.microsoft.com/office/drawing/2014/main" val="17556203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pt-BR" sz="2400" dirty="0">
                          <a:latin typeface="Usual Medium" panose="020B0703030403020204" pitchFamily="34" charset="0"/>
                        </a:rPr>
                        <a:t>Sugestões</a:t>
                      </a:r>
                      <a:endParaRPr lang="pt-BR" dirty="0">
                        <a:latin typeface="Usual Medium" panose="020B0703030403020204" pitchFamily="34" charset="0"/>
                      </a:endParaRPr>
                    </a:p>
                  </a:txBody>
                  <a:tcPr>
                    <a:solidFill>
                      <a:srgbClr val="04D9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15553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pt-BR" sz="1400" dirty="0">
                          <a:latin typeface="Usual Light" panose="020B0403030403020204" pitchFamily="34" charset="0"/>
                        </a:rPr>
                        <a:t>Fotos e vídeos da produção</a:t>
                      </a:r>
                    </a:p>
                  </a:txBody>
                  <a:tcPr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57408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pt-BR" sz="1400" dirty="0">
                          <a:latin typeface="Usual Light" panose="020B0403030403020204" pitchFamily="34" charset="0"/>
                        </a:rPr>
                        <a:t>Fotos e vídeos de funcionários</a:t>
                      </a:r>
                    </a:p>
                  </a:txBody>
                  <a:tcPr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051078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pt-BR" sz="1400" dirty="0">
                          <a:latin typeface="Usual Light" panose="020B0403030403020204" pitchFamily="34" charset="0"/>
                        </a:rPr>
                        <a:t>Fotos e vídeos do maquinário em funcionamento</a:t>
                      </a:r>
                    </a:p>
                  </a:txBody>
                  <a:tcPr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69964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pt-BR" sz="1400" dirty="0">
                          <a:latin typeface="Usual Light" panose="020B0403030403020204" pitchFamily="34" charset="0"/>
                        </a:rPr>
                        <a:t>Fotos e vídeos de visitas a clientes e reuniões</a:t>
                      </a:r>
                    </a:p>
                  </a:txBody>
                  <a:tcPr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32007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430341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1F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 descr="Estátua de personagem de desenho animado&#10;&#10;Descrição gerada automaticamente com confiança média">
            <a:extLst>
              <a:ext uri="{FF2B5EF4-FFF2-40B4-BE49-F238E27FC236}">
                <a16:creationId xmlns:a16="http://schemas.microsoft.com/office/drawing/2014/main" id="{6431EF02-B144-CA56-8DD5-8F332C0DBB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251855" y="0"/>
            <a:ext cx="10287000" cy="6858000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507C3CBA-28EB-FA5A-4FA4-72E9A39CCED8}"/>
              </a:ext>
            </a:extLst>
          </p:cNvPr>
          <p:cNvSpPr txBox="1"/>
          <p:nvPr/>
        </p:nvSpPr>
        <p:spPr>
          <a:xfrm>
            <a:off x="7035145" y="3075057"/>
            <a:ext cx="3742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rgbClr val="04D9C4"/>
                </a:solidFill>
                <a:latin typeface="Monument Extended" pitchFamily="2" charset="77"/>
              </a:rPr>
              <a:t>Obrigada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6BA78E0C-686D-60B5-3D24-198E80997B13}"/>
              </a:ext>
            </a:extLst>
          </p:cNvPr>
          <p:cNvSpPr txBox="1"/>
          <p:nvPr/>
        </p:nvSpPr>
        <p:spPr>
          <a:xfrm>
            <a:off x="7814821" y="3782943"/>
            <a:ext cx="19796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  <a:latin typeface="Usual Light" panose="020B0403030403020204" pitchFamily="34" charset="77"/>
              </a:rPr>
              <a:t>Equipe Musa Criativa</a:t>
            </a:r>
          </a:p>
        </p:txBody>
      </p:sp>
      <p:pic>
        <p:nvPicPr>
          <p:cNvPr id="12" name="Imagem 11" descr="Desenho de animal com a boca aberta&#10;&#10;Descrição gerada automaticamente com confiança baixa">
            <a:extLst>
              <a:ext uri="{FF2B5EF4-FFF2-40B4-BE49-F238E27FC236}">
                <a16:creationId xmlns:a16="http://schemas.microsoft.com/office/drawing/2014/main" id="{AA80A81E-0FAA-5226-E947-CCB2D4BD5B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5159" y="6136848"/>
            <a:ext cx="1038951" cy="465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74236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3159</TotalTime>
  <Words>647</Words>
  <Application>Microsoft Macintosh PowerPoint</Application>
  <PresentationFormat>Widescreen</PresentationFormat>
  <Paragraphs>155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8" baseType="lpstr">
      <vt:lpstr>Aptos</vt:lpstr>
      <vt:lpstr>Aptos Display</vt:lpstr>
      <vt:lpstr>Arial</vt:lpstr>
      <vt:lpstr>Calibri</vt:lpstr>
      <vt:lpstr>Monument Extended</vt:lpstr>
      <vt:lpstr>Usual</vt:lpstr>
      <vt:lpstr>Usual Light</vt:lpstr>
      <vt:lpstr>Usual Medium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Caroline Piotto</dc:creator>
  <cp:lastModifiedBy>Microsoft Office User</cp:lastModifiedBy>
  <cp:revision>368</cp:revision>
  <dcterms:created xsi:type="dcterms:W3CDTF">2024-03-13T13:18:45Z</dcterms:created>
  <dcterms:modified xsi:type="dcterms:W3CDTF">2024-11-22T12:59:39Z</dcterms:modified>
</cp:coreProperties>
</file>

<file path=docProps/thumbnail.jpeg>
</file>